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36"/>
  </p:notesMasterIdLst>
  <p:handoutMasterIdLst>
    <p:handoutMasterId r:id="rId37"/>
  </p:handoutMasterIdLst>
  <p:sldIdLst>
    <p:sldId id="256" r:id="rId3"/>
    <p:sldId id="438" r:id="rId4"/>
    <p:sldId id="439" r:id="rId5"/>
    <p:sldId id="440" r:id="rId6"/>
    <p:sldId id="441" r:id="rId7"/>
    <p:sldId id="442" r:id="rId8"/>
    <p:sldId id="443" r:id="rId9"/>
    <p:sldId id="335" r:id="rId10"/>
    <p:sldId id="336" r:id="rId11"/>
    <p:sldId id="351" r:id="rId12"/>
    <p:sldId id="352" r:id="rId13"/>
    <p:sldId id="353" r:id="rId14"/>
    <p:sldId id="339" r:id="rId15"/>
    <p:sldId id="373" r:id="rId16"/>
    <p:sldId id="354" r:id="rId17"/>
    <p:sldId id="355" r:id="rId18"/>
    <p:sldId id="356" r:id="rId19"/>
    <p:sldId id="357" r:id="rId20"/>
    <p:sldId id="358" r:id="rId21"/>
    <p:sldId id="359" r:id="rId22"/>
    <p:sldId id="360" r:id="rId23"/>
    <p:sldId id="361" r:id="rId24"/>
    <p:sldId id="362" r:id="rId25"/>
    <p:sldId id="363" r:id="rId26"/>
    <p:sldId id="364" r:id="rId27"/>
    <p:sldId id="258" r:id="rId28"/>
    <p:sldId id="372" r:id="rId29"/>
    <p:sldId id="367" r:id="rId30"/>
    <p:sldId id="371" r:id="rId31"/>
    <p:sldId id="340" r:id="rId32"/>
    <p:sldId id="437" r:id="rId33"/>
    <p:sldId id="430" r:id="rId34"/>
    <p:sldId id="444"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95" d="100"/>
          <a:sy n="95" d="100"/>
        </p:scale>
        <p:origin x="1662" y="96"/>
      </p:cViewPr>
      <p:guideLst>
        <p:guide orient="horz" pos="2160"/>
        <p:guide pos="2880"/>
      </p:guideLst>
    </p:cSldViewPr>
  </p:slideViewPr>
  <p:outlineViewPr>
    <p:cViewPr>
      <p:scale>
        <a:sx n="33" d="100"/>
        <a:sy n="33" d="100"/>
      </p:scale>
      <p:origin x="0" y="-1038"/>
    </p:cViewPr>
  </p:outlin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 Fralick" userId="7db0cee375c13348" providerId="LiveId" clId="{A283C7A6-EDFD-418F-B564-35B3A590CC75}"/>
    <pc:docChg chg="modSld">
      <pc:chgData name="Marsha Fralick" userId="7db0cee375c13348" providerId="LiveId" clId="{A283C7A6-EDFD-418F-B564-35B3A590CC75}" dt="2024-12-19T22:38:14.880" v="73" actId="20577"/>
      <pc:docMkLst>
        <pc:docMk/>
      </pc:docMkLst>
      <pc:sldChg chg="modSp mod">
        <pc:chgData name="Marsha Fralick" userId="7db0cee375c13348" providerId="LiveId" clId="{A283C7A6-EDFD-418F-B564-35B3A590CC75}" dt="2024-12-19T22:38:14.880" v="73" actId="20577"/>
        <pc:sldMkLst>
          <pc:docMk/>
          <pc:sldMk cId="0" sldId="339"/>
        </pc:sldMkLst>
        <pc:spChg chg="mod">
          <ac:chgData name="Marsha Fralick" userId="7db0cee375c13348" providerId="LiveId" clId="{A283C7A6-EDFD-418F-B564-35B3A590CC75}" dt="2024-12-19T22:38:14.880" v="73" actId="20577"/>
          <ac:spMkLst>
            <pc:docMk/>
            <pc:sldMk cId="0" sldId="339"/>
            <ac:spMk id="11878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099E7F-0AA4-4CB4-9EC6-69C55D0FF89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FB4165B7-6F1A-4D45-9B44-51D85CFBAAB6}">
      <dgm:prSet/>
      <dgm:spPr/>
      <dgm:t>
        <a:bodyPr/>
        <a:lstStyle/>
        <a:p>
          <a:r>
            <a:rPr lang="en-US" dirty="0"/>
            <a:t>Grit is a combination of perseverance and passion.  </a:t>
          </a:r>
        </a:p>
      </dgm:t>
    </dgm:pt>
    <dgm:pt modelId="{F7CDF0DA-55DB-4417-B2A1-08DA21024771}" type="parTrans" cxnId="{F211C669-78F2-4B9C-AC64-5DD2BE59274B}">
      <dgm:prSet/>
      <dgm:spPr/>
      <dgm:t>
        <a:bodyPr/>
        <a:lstStyle/>
        <a:p>
          <a:endParaRPr lang="en-US"/>
        </a:p>
      </dgm:t>
    </dgm:pt>
    <dgm:pt modelId="{412AC540-427E-432E-AC42-E64A65444450}" type="sibTrans" cxnId="{F211C669-78F2-4B9C-AC64-5DD2BE59274B}">
      <dgm:prSet/>
      <dgm:spPr/>
      <dgm:t>
        <a:bodyPr/>
        <a:lstStyle/>
        <a:p>
          <a:endParaRPr lang="en-US"/>
        </a:p>
      </dgm:t>
    </dgm:pt>
    <dgm:pt modelId="{9D851D37-5786-4445-B496-BC836266DDD3}">
      <dgm:prSet/>
      <dgm:spPr/>
      <dgm:t>
        <a:bodyPr/>
        <a:lstStyle/>
        <a:p>
          <a:r>
            <a:rPr lang="en-US"/>
            <a:t>It is a “never give up” attitude.</a:t>
          </a:r>
        </a:p>
      </dgm:t>
    </dgm:pt>
    <dgm:pt modelId="{22B06BB6-402F-49ED-A7EE-1F3D9F867445}" type="parTrans" cxnId="{BCDA34C2-8D24-4E6C-8176-F7713E8B001B}">
      <dgm:prSet/>
      <dgm:spPr/>
      <dgm:t>
        <a:bodyPr/>
        <a:lstStyle/>
        <a:p>
          <a:endParaRPr lang="en-US"/>
        </a:p>
      </dgm:t>
    </dgm:pt>
    <dgm:pt modelId="{7C143245-1FED-4DD6-B6ED-BB237DBE026B}" type="sibTrans" cxnId="{BCDA34C2-8D24-4E6C-8176-F7713E8B001B}">
      <dgm:prSet/>
      <dgm:spPr/>
      <dgm:t>
        <a:bodyPr/>
        <a:lstStyle/>
        <a:p>
          <a:endParaRPr lang="en-US"/>
        </a:p>
      </dgm:t>
    </dgm:pt>
    <dgm:pt modelId="{8585C304-8EDE-4E95-885B-9CD0AE463D0B}" type="pres">
      <dgm:prSet presAssocID="{52099E7F-0AA4-4CB4-9EC6-69C55D0FF893}" presName="hierChild1" presStyleCnt="0">
        <dgm:presLayoutVars>
          <dgm:chPref val="1"/>
          <dgm:dir/>
          <dgm:animOne val="branch"/>
          <dgm:animLvl val="lvl"/>
          <dgm:resizeHandles/>
        </dgm:presLayoutVars>
      </dgm:prSet>
      <dgm:spPr/>
    </dgm:pt>
    <dgm:pt modelId="{78E6BCD6-333D-4252-AEBC-E456622945AF}" type="pres">
      <dgm:prSet presAssocID="{FB4165B7-6F1A-4D45-9B44-51D85CFBAAB6}" presName="hierRoot1" presStyleCnt="0"/>
      <dgm:spPr/>
    </dgm:pt>
    <dgm:pt modelId="{93D9561A-7BA4-4BF8-A73F-38F7261A61AD}" type="pres">
      <dgm:prSet presAssocID="{FB4165B7-6F1A-4D45-9B44-51D85CFBAAB6}" presName="composite" presStyleCnt="0"/>
      <dgm:spPr/>
    </dgm:pt>
    <dgm:pt modelId="{E6632622-3418-4AE8-BB0F-7CB3DA78B025}" type="pres">
      <dgm:prSet presAssocID="{FB4165B7-6F1A-4D45-9B44-51D85CFBAAB6}" presName="background" presStyleLbl="node0" presStyleIdx="0" presStyleCnt="2"/>
      <dgm:spPr/>
    </dgm:pt>
    <dgm:pt modelId="{8913273E-C2D9-4813-B395-D5ED0081CEC1}" type="pres">
      <dgm:prSet presAssocID="{FB4165B7-6F1A-4D45-9B44-51D85CFBAAB6}" presName="text" presStyleLbl="fgAcc0" presStyleIdx="0" presStyleCnt="2">
        <dgm:presLayoutVars>
          <dgm:chPref val="3"/>
        </dgm:presLayoutVars>
      </dgm:prSet>
      <dgm:spPr/>
    </dgm:pt>
    <dgm:pt modelId="{F8E38C1F-5CEE-440B-B724-75C878803ACC}" type="pres">
      <dgm:prSet presAssocID="{FB4165B7-6F1A-4D45-9B44-51D85CFBAAB6}" presName="hierChild2" presStyleCnt="0"/>
      <dgm:spPr/>
    </dgm:pt>
    <dgm:pt modelId="{8ACD0950-19C8-45E9-8048-2642DD01DCCE}" type="pres">
      <dgm:prSet presAssocID="{9D851D37-5786-4445-B496-BC836266DDD3}" presName="hierRoot1" presStyleCnt="0"/>
      <dgm:spPr/>
    </dgm:pt>
    <dgm:pt modelId="{4A26673C-6895-4A7C-B8DC-EF4C8ADF0E1B}" type="pres">
      <dgm:prSet presAssocID="{9D851D37-5786-4445-B496-BC836266DDD3}" presName="composite" presStyleCnt="0"/>
      <dgm:spPr/>
    </dgm:pt>
    <dgm:pt modelId="{32D50161-C192-4204-9E50-79EC5AE3FD97}" type="pres">
      <dgm:prSet presAssocID="{9D851D37-5786-4445-B496-BC836266DDD3}" presName="background" presStyleLbl="node0" presStyleIdx="1" presStyleCnt="2"/>
      <dgm:spPr/>
    </dgm:pt>
    <dgm:pt modelId="{CFCD0B21-7A78-4495-99BC-3320B0A0F80C}" type="pres">
      <dgm:prSet presAssocID="{9D851D37-5786-4445-B496-BC836266DDD3}" presName="text" presStyleLbl="fgAcc0" presStyleIdx="1" presStyleCnt="2">
        <dgm:presLayoutVars>
          <dgm:chPref val="3"/>
        </dgm:presLayoutVars>
      </dgm:prSet>
      <dgm:spPr/>
    </dgm:pt>
    <dgm:pt modelId="{1C038441-0A96-4674-B220-47881F208E04}" type="pres">
      <dgm:prSet presAssocID="{9D851D37-5786-4445-B496-BC836266DDD3}" presName="hierChild2" presStyleCnt="0"/>
      <dgm:spPr/>
    </dgm:pt>
  </dgm:ptLst>
  <dgm:cxnLst>
    <dgm:cxn modelId="{A11FAC21-A552-448A-AAB8-78DBCCA791E3}" type="presOf" srcId="{FB4165B7-6F1A-4D45-9B44-51D85CFBAAB6}" destId="{8913273E-C2D9-4813-B395-D5ED0081CEC1}" srcOrd="0" destOrd="0" presId="urn:microsoft.com/office/officeart/2005/8/layout/hierarchy1"/>
    <dgm:cxn modelId="{795AF221-E66D-4B00-9702-2D535F855182}" type="presOf" srcId="{52099E7F-0AA4-4CB4-9EC6-69C55D0FF893}" destId="{8585C304-8EDE-4E95-885B-9CD0AE463D0B}" srcOrd="0" destOrd="0" presId="urn:microsoft.com/office/officeart/2005/8/layout/hierarchy1"/>
    <dgm:cxn modelId="{F211C669-78F2-4B9C-AC64-5DD2BE59274B}" srcId="{52099E7F-0AA4-4CB4-9EC6-69C55D0FF893}" destId="{FB4165B7-6F1A-4D45-9B44-51D85CFBAAB6}" srcOrd="0" destOrd="0" parTransId="{F7CDF0DA-55DB-4417-B2A1-08DA21024771}" sibTransId="{412AC540-427E-432E-AC42-E64A65444450}"/>
    <dgm:cxn modelId="{43CFF895-2D92-4C87-942B-862F3CCE8157}" type="presOf" srcId="{9D851D37-5786-4445-B496-BC836266DDD3}" destId="{CFCD0B21-7A78-4495-99BC-3320B0A0F80C}" srcOrd="0" destOrd="0" presId="urn:microsoft.com/office/officeart/2005/8/layout/hierarchy1"/>
    <dgm:cxn modelId="{BCDA34C2-8D24-4E6C-8176-F7713E8B001B}" srcId="{52099E7F-0AA4-4CB4-9EC6-69C55D0FF893}" destId="{9D851D37-5786-4445-B496-BC836266DDD3}" srcOrd="1" destOrd="0" parTransId="{22B06BB6-402F-49ED-A7EE-1F3D9F867445}" sibTransId="{7C143245-1FED-4DD6-B6ED-BB237DBE026B}"/>
    <dgm:cxn modelId="{6E4D8227-3BD0-46FD-B31A-5C8C7C42182E}" type="presParOf" srcId="{8585C304-8EDE-4E95-885B-9CD0AE463D0B}" destId="{78E6BCD6-333D-4252-AEBC-E456622945AF}" srcOrd="0" destOrd="0" presId="urn:microsoft.com/office/officeart/2005/8/layout/hierarchy1"/>
    <dgm:cxn modelId="{08099CE1-EFE3-4D22-BB55-347F3664BE07}" type="presParOf" srcId="{78E6BCD6-333D-4252-AEBC-E456622945AF}" destId="{93D9561A-7BA4-4BF8-A73F-38F7261A61AD}" srcOrd="0" destOrd="0" presId="urn:microsoft.com/office/officeart/2005/8/layout/hierarchy1"/>
    <dgm:cxn modelId="{CF31EF5F-ADF6-4E0E-9DBD-9829EF55F840}" type="presParOf" srcId="{93D9561A-7BA4-4BF8-A73F-38F7261A61AD}" destId="{E6632622-3418-4AE8-BB0F-7CB3DA78B025}" srcOrd="0" destOrd="0" presId="urn:microsoft.com/office/officeart/2005/8/layout/hierarchy1"/>
    <dgm:cxn modelId="{0D471435-37A6-4416-8239-64F3F8CCC6D4}" type="presParOf" srcId="{93D9561A-7BA4-4BF8-A73F-38F7261A61AD}" destId="{8913273E-C2D9-4813-B395-D5ED0081CEC1}" srcOrd="1" destOrd="0" presId="urn:microsoft.com/office/officeart/2005/8/layout/hierarchy1"/>
    <dgm:cxn modelId="{1AD585E4-2FD5-42F4-A3FC-9C80E0A81652}" type="presParOf" srcId="{78E6BCD6-333D-4252-AEBC-E456622945AF}" destId="{F8E38C1F-5CEE-440B-B724-75C878803ACC}" srcOrd="1" destOrd="0" presId="urn:microsoft.com/office/officeart/2005/8/layout/hierarchy1"/>
    <dgm:cxn modelId="{5A96890F-B408-4A35-B027-67CF9D17692A}" type="presParOf" srcId="{8585C304-8EDE-4E95-885B-9CD0AE463D0B}" destId="{8ACD0950-19C8-45E9-8048-2642DD01DCCE}" srcOrd="1" destOrd="0" presId="urn:microsoft.com/office/officeart/2005/8/layout/hierarchy1"/>
    <dgm:cxn modelId="{16DCC6E6-DB42-4855-AB97-E6968A5F7413}" type="presParOf" srcId="{8ACD0950-19C8-45E9-8048-2642DD01DCCE}" destId="{4A26673C-6895-4A7C-B8DC-EF4C8ADF0E1B}" srcOrd="0" destOrd="0" presId="urn:microsoft.com/office/officeart/2005/8/layout/hierarchy1"/>
    <dgm:cxn modelId="{0C326951-37D6-46CF-A776-A8AB57EC5A48}" type="presParOf" srcId="{4A26673C-6895-4A7C-B8DC-EF4C8ADF0E1B}" destId="{32D50161-C192-4204-9E50-79EC5AE3FD97}" srcOrd="0" destOrd="0" presId="urn:microsoft.com/office/officeart/2005/8/layout/hierarchy1"/>
    <dgm:cxn modelId="{101F6A66-7237-4F33-98FF-89F08FF4370B}" type="presParOf" srcId="{4A26673C-6895-4A7C-B8DC-EF4C8ADF0E1B}" destId="{CFCD0B21-7A78-4495-99BC-3320B0A0F80C}" srcOrd="1" destOrd="0" presId="urn:microsoft.com/office/officeart/2005/8/layout/hierarchy1"/>
    <dgm:cxn modelId="{B39927BE-12D6-4DE1-BEC3-A55BE3EAE11C}" type="presParOf" srcId="{8ACD0950-19C8-45E9-8048-2642DD01DCCE}" destId="{1C038441-0A96-4674-B220-47881F208E0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32622-3418-4AE8-BB0F-7CB3DA78B025}">
      <dsp:nvSpPr>
        <dsp:cNvPr id="0" name=""/>
        <dsp:cNvSpPr/>
      </dsp:nvSpPr>
      <dsp:spPr>
        <a:xfrm>
          <a:off x="871" y="926592"/>
          <a:ext cx="3060146" cy="19431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13273E-C2D9-4813-B395-D5ED0081CEC1}">
      <dsp:nvSpPr>
        <dsp:cNvPr id="0" name=""/>
        <dsp:cNvSpPr/>
      </dsp:nvSpPr>
      <dsp:spPr>
        <a:xfrm>
          <a:off x="340888" y="1249607"/>
          <a:ext cx="3060146" cy="19431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Grit is a combination of perseverance and passion.  </a:t>
          </a:r>
        </a:p>
      </dsp:txBody>
      <dsp:txXfrm>
        <a:off x="397802" y="1306521"/>
        <a:ext cx="2946318" cy="1829364"/>
      </dsp:txXfrm>
    </dsp:sp>
    <dsp:sp modelId="{32D50161-C192-4204-9E50-79EC5AE3FD97}">
      <dsp:nvSpPr>
        <dsp:cNvPr id="0" name=""/>
        <dsp:cNvSpPr/>
      </dsp:nvSpPr>
      <dsp:spPr>
        <a:xfrm>
          <a:off x="3741050" y="926592"/>
          <a:ext cx="3060146" cy="19431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D0B21-7A78-4495-99BC-3320B0A0F80C}">
      <dsp:nvSpPr>
        <dsp:cNvPr id="0" name=""/>
        <dsp:cNvSpPr/>
      </dsp:nvSpPr>
      <dsp:spPr>
        <a:xfrm>
          <a:off x="4081066" y="1249607"/>
          <a:ext cx="3060146" cy="19431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It is a “never give up” attitude.</a:t>
          </a:r>
        </a:p>
      </dsp:txBody>
      <dsp:txXfrm>
        <a:off x="4137980" y="1306521"/>
        <a:ext cx="2946318" cy="18293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20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1FB57C7-B80F-47EF-AD0D-DDFC995F6942}" type="slidenum">
              <a:rPr lang="ru-RU" altLang="en-US"/>
              <a:pPr/>
              <a:t>‹#›</a:t>
            </a:fld>
            <a:endParaRPr lang="ru-RU" altLang="en-US"/>
          </a:p>
        </p:txBody>
      </p:sp>
    </p:spTree>
    <p:extLst>
      <p:ext uri="{BB962C8B-B14F-4D97-AF65-F5344CB8AC3E}">
        <p14:creationId xmlns:p14="http://schemas.microsoft.com/office/powerpoint/2010/main" val="17995290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492500" y="620713"/>
            <a:ext cx="4176713" cy="893762"/>
          </a:xfrm>
          <a:effectLst>
            <a:outerShdw dist="17961" dir="2700000" algn="ctr" rotWithShape="0">
              <a:schemeClr val="bg2"/>
            </a:outerShdw>
          </a:effectLst>
        </p:spPr>
        <p:txBody>
          <a:bodyPr/>
          <a:lstStyle>
            <a:lvl1pPr>
              <a:defRPr sz="2000" b="1"/>
            </a:lvl1pPr>
          </a:lstStyle>
          <a:p>
            <a:pPr lvl="0"/>
            <a:r>
              <a:rPr lang="ru-RU" altLang="en-US" noProof="0"/>
              <a:t>Click to edit Master title style</a:t>
            </a:r>
          </a:p>
        </p:txBody>
      </p:sp>
      <p:sp>
        <p:nvSpPr>
          <p:cNvPr id="5123" name="Rectangle 3"/>
          <p:cNvSpPr>
            <a:spLocks noGrp="1" noChangeArrowheads="1"/>
          </p:cNvSpPr>
          <p:nvPr>
            <p:ph type="subTitle" idx="1"/>
          </p:nvPr>
        </p:nvSpPr>
        <p:spPr>
          <a:xfrm>
            <a:off x="3492500" y="1412875"/>
            <a:ext cx="4176713" cy="503238"/>
          </a:xfrm>
          <a:effectLst>
            <a:outerShdw dist="17961" dir="2700000" algn="ctr" rotWithShape="0">
              <a:schemeClr val="bg2"/>
            </a:outerShdw>
          </a:effectLst>
        </p:spPr>
        <p:txBody>
          <a:bodyPr/>
          <a:lstStyle>
            <a:lvl1pPr marL="0" indent="0">
              <a:buFontTx/>
              <a:buNone/>
              <a:defRPr sz="2000" b="1"/>
            </a:lvl1pPr>
          </a:lstStyle>
          <a:p>
            <a:pPr lvl="0"/>
            <a:r>
              <a:rPr lang="ru-RU" alt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465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2713" y="333375"/>
            <a:ext cx="1638300" cy="5472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47813" y="333375"/>
            <a:ext cx="4762500" cy="5472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73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796243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9965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182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640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3280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19250" y="1052513"/>
            <a:ext cx="316388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5538" y="1052513"/>
            <a:ext cx="31654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32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82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259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41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3711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548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333375"/>
            <a:ext cx="6408737" cy="508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Click to edit Master title style</a:t>
            </a:r>
          </a:p>
        </p:txBody>
      </p:sp>
      <p:sp>
        <p:nvSpPr>
          <p:cNvPr id="1027" name="Rectangle 3"/>
          <p:cNvSpPr>
            <a:spLocks noGrp="1" noChangeArrowheads="1"/>
          </p:cNvSpPr>
          <p:nvPr>
            <p:ph type="body" idx="1"/>
          </p:nvPr>
        </p:nvSpPr>
        <p:spPr bwMode="auto">
          <a:xfrm>
            <a:off x="1619250" y="1052513"/>
            <a:ext cx="64817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2"/>
          </a:solidFill>
          <a:latin typeface="+mn-lt"/>
          <a:ea typeface="+mn-ea"/>
          <a:cs typeface="+mn-cs"/>
        </a:defRPr>
      </a:lvl1pPr>
      <a:lvl2pPr marL="742950" indent="-285750" algn="l" rtl="0" fontAlgn="base">
        <a:spcBef>
          <a:spcPct val="20000"/>
        </a:spcBef>
        <a:spcAft>
          <a:spcPct val="0"/>
        </a:spcAft>
        <a:buChar char="–"/>
        <a:defRPr sz="2400" b="1">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12/19/2024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4772084"/>
      </p:ext>
    </p:extLst>
  </p:cSld>
  <p:clrMap bg1="lt1" tx1="dk1" bg2="lt2" tx2="dk2" accent1="accent1" accent2="accent2" accent3="accent3" accent4="accent4" accent5="accent5" accent6="accent6" hlink="hlink" folHlink="folHlink"/>
  <p:sldLayoutIdLst>
    <p:sldLayoutId id="2147483679" r:id="rId1"/>
    <p:sldLayoutId id="2147483684" r:id="rId2"/>
    <p:sldLayoutId id="2147483681" r:id="rId3"/>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2699792" y="764704"/>
            <a:ext cx="5832648" cy="793750"/>
          </a:xfrm>
          <a:noFill/>
        </p:spPr>
        <p:txBody>
          <a:bodyPr/>
          <a:lstStyle/>
          <a:p>
            <a:r>
              <a:rPr lang="en-US" altLang="en-US" sz="3200" b="0" dirty="0">
                <a:latin typeface="Tahoma" charset="0"/>
              </a:rPr>
              <a:t>Exploring Multiple Intelligences</a:t>
            </a:r>
            <a:endParaRPr lang="uk-UA" altLang="en-US" sz="3200" b="0" dirty="0">
              <a:latin typeface="Tahoma" charset="0"/>
            </a:endParaRPr>
          </a:p>
        </p:txBody>
      </p:sp>
      <p:sp>
        <p:nvSpPr>
          <p:cNvPr id="34819" name="Rectangle 3"/>
          <p:cNvSpPr>
            <a:spLocks noGrp="1" noChangeArrowheads="1"/>
          </p:cNvSpPr>
          <p:nvPr>
            <p:ph type="subTitle" idx="1"/>
          </p:nvPr>
        </p:nvSpPr>
        <p:spPr>
          <a:xfrm>
            <a:off x="2915816" y="2132856"/>
            <a:ext cx="2268538" cy="433387"/>
          </a:xfrm>
        </p:spPr>
        <p:txBody>
          <a:bodyPr/>
          <a:lstStyle/>
          <a:p>
            <a:pPr>
              <a:lnSpc>
                <a:spcPct val="90000"/>
              </a:lnSpc>
            </a:pPr>
            <a:r>
              <a:rPr lang="en-US" altLang="en-US" dirty="0"/>
              <a:t>Chapter 4  </a:t>
            </a:r>
            <a:endParaRPr lang="uk-U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http://www.thepath.net.in/Images/Multiple-Intelligences-1.jpg&#10;This graphic shows the nine multiple intelligences: logical, intrapersonal, linguistic, naturalistic, visual, existential, interpersonal, musical, and kinestheti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836712"/>
            <a:ext cx="5890741" cy="58907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825B1D-22C9-4F5C-BBAD-61357762D41E}"/>
              </a:ext>
            </a:extLst>
          </p:cNvPr>
          <p:cNvSpPr>
            <a:spLocks noGrp="1"/>
          </p:cNvSpPr>
          <p:nvPr>
            <p:ph type="title" idx="4294967295"/>
          </p:nvPr>
        </p:nvSpPr>
        <p:spPr>
          <a:xfrm>
            <a:off x="1547813" y="-508000"/>
            <a:ext cx="6408737" cy="508000"/>
          </a:xfrm>
        </p:spPr>
        <p:txBody>
          <a:bodyPr vert="horz" wrap="square" lIns="91440" tIns="45720" rIns="91440" bIns="45720" numCol="1" anchor="b" anchorCtr="0" compatLnSpc="1">
            <a:prstTxWarp prst="textNoShape">
              <a:avLst/>
            </a:prstTxWarp>
          </a:bodyPr>
          <a:lstStyle/>
          <a:p>
            <a:r>
              <a:rPr lang="en-US" dirty="0"/>
              <a:t>Examples: Multiple Intelligences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7416800" cy="508000"/>
          </a:xfrm>
        </p:spPr>
        <p:txBody>
          <a:bodyPr/>
          <a:lstStyle/>
          <a:p>
            <a:r>
              <a:rPr lang="en-US"/>
              <a:t>Three Factors</a:t>
            </a:r>
          </a:p>
        </p:txBody>
      </p:sp>
      <p:sp>
        <p:nvSpPr>
          <p:cNvPr id="3" name="Content Placeholder 2"/>
          <p:cNvSpPr>
            <a:spLocks noGrp="1"/>
          </p:cNvSpPr>
          <p:nvPr>
            <p:ph idx="1"/>
          </p:nvPr>
        </p:nvSpPr>
        <p:spPr>
          <a:xfrm>
            <a:off x="381000" y="2209800"/>
            <a:ext cx="7416800" cy="3849687"/>
          </a:xfrm>
        </p:spPr>
        <p:txBody>
          <a:bodyPr/>
          <a:lstStyle/>
          <a:p>
            <a:r>
              <a:rPr lang="en-US"/>
              <a:t>Heredity</a:t>
            </a:r>
          </a:p>
          <a:p>
            <a:r>
              <a:rPr lang="en-US"/>
              <a:t>Personal Life History</a:t>
            </a:r>
          </a:p>
          <a:p>
            <a:r>
              <a:rPr lang="en-US"/>
              <a:t>Cultural and historical background</a:t>
            </a:r>
          </a:p>
          <a:p>
            <a:endParaRPr lang="en-US"/>
          </a:p>
          <a:p>
            <a:pPr marL="0" indent="0">
              <a:buNone/>
            </a:pPr>
            <a:r>
              <a:rPr lang="en-US">
                <a:solidFill>
                  <a:srgbClr val="0070C0"/>
                </a:solidFill>
              </a:rPr>
              <a:t>Key Idea:</a:t>
            </a:r>
            <a:r>
              <a:rPr lang="en-US">
                <a:solidFill>
                  <a:srgbClr val="C00000"/>
                </a:solidFill>
              </a:rPr>
              <a:t> </a:t>
            </a:r>
            <a:r>
              <a:rPr lang="en-US"/>
              <a:t>You can develop your multiple intelligences.</a:t>
            </a:r>
          </a:p>
        </p:txBody>
      </p:sp>
    </p:spTree>
    <p:extLst>
      <p:ext uri="{BB962C8B-B14F-4D97-AF65-F5344CB8AC3E}">
        <p14:creationId xmlns:p14="http://schemas.microsoft.com/office/powerpoint/2010/main" val="597242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268760"/>
            <a:ext cx="6408737" cy="508000"/>
          </a:xfrm>
        </p:spPr>
        <p:txBody>
          <a:bodyPr/>
          <a:lstStyle/>
          <a:p>
            <a:r>
              <a:rPr lang="en-US"/>
              <a:t>Life History</a:t>
            </a:r>
          </a:p>
        </p:txBody>
      </p:sp>
      <p:sp>
        <p:nvSpPr>
          <p:cNvPr id="3" name="Content Placeholder 2"/>
          <p:cNvSpPr>
            <a:spLocks noGrp="1"/>
          </p:cNvSpPr>
          <p:nvPr>
            <p:ph idx="1"/>
          </p:nvPr>
        </p:nvSpPr>
        <p:spPr>
          <a:xfrm>
            <a:off x="1259632" y="2105025"/>
            <a:ext cx="6481763" cy="4752975"/>
          </a:xfrm>
        </p:spPr>
        <p:txBody>
          <a:bodyPr/>
          <a:lstStyle/>
          <a:p>
            <a:r>
              <a:rPr lang="en-US"/>
              <a:t>Crystallizers promote the development of the intelligence.</a:t>
            </a:r>
          </a:p>
          <a:p>
            <a:r>
              <a:rPr lang="en-US"/>
              <a:t>Paralyzers inhibit the development of the intelligence.</a:t>
            </a:r>
          </a:p>
          <a:p>
            <a:endParaRPr lang="en-US"/>
          </a:p>
          <a:p>
            <a:pPr marL="0" indent="0">
              <a:buNone/>
            </a:pPr>
            <a:r>
              <a:rPr lang="en-US"/>
              <a:t>What are some factors that affected your intelligences early in life?</a:t>
            </a:r>
          </a:p>
        </p:txBody>
      </p:sp>
    </p:spTree>
    <p:extLst>
      <p:ext uri="{BB962C8B-B14F-4D97-AF65-F5344CB8AC3E}">
        <p14:creationId xmlns:p14="http://schemas.microsoft.com/office/powerpoint/2010/main" val="3114161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043608" y="2780928"/>
            <a:ext cx="7772400" cy="1143000"/>
          </a:xfrm>
        </p:spPr>
        <p:txBody>
          <a:bodyPr/>
          <a:lstStyle/>
          <a:p>
            <a:pPr>
              <a:defRPr/>
            </a:pPr>
            <a:r>
              <a:rPr lang="en-US" sz="4000" dirty="0"/>
              <a:t>Your textbook provides an opportunity to explore your multiple intelligences.  Use the access code to take the </a:t>
            </a:r>
            <a:r>
              <a:rPr lang="en-US" sz="4000" dirty="0" err="1"/>
              <a:t>TruTalent</a:t>
            </a:r>
            <a:r>
              <a:rPr lang="en-US" sz="4000" dirty="0"/>
              <a:t> Intelligences assessment. The assessments are integrated into the online version of </a:t>
            </a:r>
            <a:r>
              <a:rPr lang="en-US" sz="4000"/>
              <a:t>the textbook.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7744" y="908720"/>
            <a:ext cx="6408737" cy="508000"/>
          </a:xfrm>
        </p:spPr>
        <p:txBody>
          <a:bodyPr/>
          <a:lstStyle/>
          <a:p>
            <a:pPr algn="ctr"/>
            <a:r>
              <a:rPr lang="en-US"/>
              <a:t>Choose Your Career with Multiple Intelligence in Mind</a:t>
            </a:r>
          </a:p>
        </p:txBody>
      </p:sp>
      <p:pic>
        <p:nvPicPr>
          <p:cNvPr id="5" name="Picture 4" descr="This graphics has the title, &amp;#34;Find Your Career.&amp;#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2204864"/>
            <a:ext cx="4648466" cy="3716886"/>
          </a:xfrm>
          <a:prstGeom prst="rect">
            <a:avLst/>
          </a:prstGeom>
        </p:spPr>
      </p:pic>
    </p:spTree>
    <p:extLst>
      <p:ext uri="{BB962C8B-B14F-4D97-AF65-F5344CB8AC3E}">
        <p14:creationId xmlns:p14="http://schemas.microsoft.com/office/powerpoint/2010/main" val="3981955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624" y="908720"/>
            <a:ext cx="6408737" cy="508000"/>
          </a:xfrm>
        </p:spPr>
        <p:txBody>
          <a:bodyPr/>
          <a:lstStyle/>
          <a:p>
            <a:r>
              <a:rPr lang="en-US"/>
              <a:t>Build on Your Strengths</a:t>
            </a:r>
          </a:p>
        </p:txBody>
      </p:sp>
      <p:sp>
        <p:nvSpPr>
          <p:cNvPr id="5" name="Content Placeholder 4"/>
          <p:cNvSpPr>
            <a:spLocks noGrp="1"/>
          </p:cNvSpPr>
          <p:nvPr>
            <p:ph sz="half" idx="1"/>
          </p:nvPr>
        </p:nvSpPr>
        <p:spPr>
          <a:xfrm>
            <a:off x="1331640" y="1628800"/>
            <a:ext cx="3163888" cy="4752975"/>
          </a:xfrm>
        </p:spPr>
        <p:txBody>
          <a:bodyPr/>
          <a:lstStyle/>
          <a:p>
            <a:pPr marL="0" indent="0">
              <a:buNone/>
            </a:pPr>
            <a:r>
              <a:rPr lang="en-US" b="1">
                <a:solidFill>
                  <a:srgbClr val="0070C0"/>
                </a:solidFill>
              </a:rPr>
              <a:t>Musical</a:t>
            </a:r>
            <a:endParaRPr lang="en-US" b="1">
              <a:solidFill>
                <a:srgbClr val="0070C0"/>
              </a:solidFill>
              <a:cs typeface="Arial"/>
            </a:endParaRPr>
          </a:p>
          <a:p>
            <a:pPr marL="0" indent="0">
              <a:buNone/>
            </a:pPr>
            <a:r>
              <a:rPr lang="en-US"/>
              <a:t>Listening to music</a:t>
            </a:r>
          </a:p>
          <a:p>
            <a:pPr marL="0" indent="0">
              <a:buNone/>
            </a:pPr>
            <a:r>
              <a:rPr lang="en-US"/>
              <a:t>Singing  or playing an instrument</a:t>
            </a:r>
          </a:p>
          <a:p>
            <a:pPr marL="0" indent="0">
              <a:buNone/>
            </a:pPr>
            <a:r>
              <a:rPr lang="en-US"/>
              <a:t>Recognizing musical patterns</a:t>
            </a:r>
          </a:p>
          <a:p>
            <a:pPr marL="0" indent="0">
              <a:buNone/>
            </a:pPr>
            <a:endParaRPr lang="en-US"/>
          </a:p>
          <a:p>
            <a:pPr marL="0" indent="0">
              <a:buNone/>
            </a:pPr>
            <a:r>
              <a:rPr lang="en-US" b="1">
                <a:solidFill>
                  <a:srgbClr val="0070C0"/>
                </a:solidFill>
              </a:rPr>
              <a:t>Musical Smart</a:t>
            </a:r>
            <a:endParaRPr lang="en-US" b="1">
              <a:solidFill>
                <a:srgbClr val="0070C0"/>
              </a:solidFill>
              <a:cs typeface="Arial"/>
            </a:endParaRPr>
          </a:p>
          <a:p>
            <a:pPr marL="400050" lvl="1" indent="0">
              <a:buNone/>
            </a:pPr>
            <a:endParaRPr lang="en-US"/>
          </a:p>
          <a:p>
            <a:pPr marL="400050" lvl="1" indent="0">
              <a:buNone/>
            </a:pPr>
            <a:endParaRPr lang="en-US"/>
          </a:p>
          <a:p>
            <a:pPr marL="400050" lvl="1" indent="0">
              <a:buNone/>
            </a:pPr>
            <a:endParaRPr lang="en-US"/>
          </a:p>
        </p:txBody>
      </p:sp>
      <p:sp>
        <p:nvSpPr>
          <p:cNvPr id="6" name="Content Placeholder 5"/>
          <p:cNvSpPr>
            <a:spLocks noGrp="1"/>
          </p:cNvSpPr>
          <p:nvPr>
            <p:ph sz="half" idx="2"/>
          </p:nvPr>
        </p:nvSpPr>
        <p:spPr>
          <a:xfrm>
            <a:off x="4894262" y="1628799"/>
            <a:ext cx="3165475" cy="4752975"/>
          </a:xfrm>
        </p:spPr>
        <p:txBody>
          <a:bodyPr/>
          <a:lstStyle/>
          <a:p>
            <a:pPr marL="0" indent="0">
              <a:buNone/>
            </a:pPr>
            <a:r>
              <a:rPr lang="en-US" b="1">
                <a:solidFill>
                  <a:srgbClr val="0070C0"/>
                </a:solidFill>
              </a:rPr>
              <a:t>Careers</a:t>
            </a:r>
            <a:endParaRPr lang="en-US" b="1">
              <a:solidFill>
                <a:srgbClr val="0070C0"/>
              </a:solidFill>
              <a:cs typeface="Arial"/>
            </a:endParaRPr>
          </a:p>
          <a:p>
            <a:pPr marL="0" indent="0">
              <a:buNone/>
            </a:pPr>
            <a:r>
              <a:rPr lang="en-US"/>
              <a:t>Disc Jockey</a:t>
            </a:r>
          </a:p>
          <a:p>
            <a:pPr marL="0" indent="0">
              <a:buNone/>
            </a:pPr>
            <a:r>
              <a:rPr lang="en-US"/>
              <a:t>Music Teacher</a:t>
            </a:r>
          </a:p>
          <a:p>
            <a:pPr marL="0" indent="0">
              <a:buNone/>
            </a:pPr>
            <a:r>
              <a:rPr lang="en-US"/>
              <a:t>Music Retailer</a:t>
            </a:r>
          </a:p>
          <a:p>
            <a:pPr marL="0" indent="0">
              <a:buNone/>
            </a:pPr>
            <a:r>
              <a:rPr lang="en-US"/>
              <a:t>Music Therapist</a:t>
            </a:r>
          </a:p>
          <a:p>
            <a:pPr marL="0" indent="0">
              <a:buNone/>
            </a:pPr>
            <a:r>
              <a:rPr lang="en-US"/>
              <a:t>Singer</a:t>
            </a:r>
          </a:p>
          <a:p>
            <a:pPr marL="0" indent="0">
              <a:buNone/>
            </a:pPr>
            <a:r>
              <a:rPr lang="en-US"/>
              <a:t>Song Writer</a:t>
            </a:r>
          </a:p>
          <a:p>
            <a:pPr marL="0" indent="0">
              <a:buNone/>
            </a:pPr>
            <a:r>
              <a:rPr lang="en-US"/>
              <a:t>Music Critic</a:t>
            </a:r>
          </a:p>
          <a:p>
            <a:pPr marL="0" indent="0">
              <a:buNone/>
            </a:pPr>
            <a:r>
              <a:rPr lang="en-US"/>
              <a:t>Music Lawyer </a:t>
            </a:r>
          </a:p>
        </p:txBody>
      </p:sp>
      <p:pic>
        <p:nvPicPr>
          <p:cNvPr id="7" name="Picture 6" descr="Graphic showing music. "/>
          <p:cNvPicPr>
            <a:picLocks noChangeAspect="1"/>
          </p:cNvPicPr>
          <p:nvPr/>
        </p:nvPicPr>
        <p:blipFill>
          <a:blip r:embed="rId2"/>
          <a:stretch>
            <a:fillRect/>
          </a:stretch>
        </p:blipFill>
        <p:spPr>
          <a:xfrm>
            <a:off x="6802597" y="16346"/>
            <a:ext cx="2333813" cy="1612453"/>
          </a:xfrm>
          <a:prstGeom prst="rect">
            <a:avLst/>
          </a:prstGeom>
        </p:spPr>
      </p:pic>
    </p:spTree>
    <p:extLst>
      <p:ext uri="{BB962C8B-B14F-4D97-AF65-F5344CB8AC3E}">
        <p14:creationId xmlns:p14="http://schemas.microsoft.com/office/powerpoint/2010/main" val="3178348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80728"/>
            <a:ext cx="6408737" cy="508000"/>
          </a:xfrm>
        </p:spPr>
        <p:txBody>
          <a:bodyPr/>
          <a:lstStyle/>
          <a:p>
            <a:r>
              <a:rPr lang="en-US"/>
              <a:t>Build on Your Strengths</a:t>
            </a:r>
          </a:p>
        </p:txBody>
      </p:sp>
      <p:sp>
        <p:nvSpPr>
          <p:cNvPr id="3" name="Content Placeholder 2"/>
          <p:cNvSpPr>
            <a:spLocks noGrp="1"/>
          </p:cNvSpPr>
          <p:nvPr>
            <p:ph sz="half" idx="1"/>
          </p:nvPr>
        </p:nvSpPr>
        <p:spPr>
          <a:xfrm>
            <a:off x="1187624" y="1628800"/>
            <a:ext cx="3163888" cy="4752975"/>
          </a:xfrm>
        </p:spPr>
        <p:txBody>
          <a:bodyPr/>
          <a:lstStyle/>
          <a:p>
            <a:pPr marL="0" indent="0">
              <a:buNone/>
            </a:pPr>
            <a:r>
              <a:rPr lang="en-US" b="1">
                <a:solidFill>
                  <a:srgbClr val="0070C0"/>
                </a:solidFill>
              </a:rPr>
              <a:t>Interpersonal</a:t>
            </a:r>
            <a:endParaRPr lang="en-US" b="1">
              <a:solidFill>
                <a:srgbClr val="0070C0"/>
              </a:solidFill>
              <a:cs typeface="Arial"/>
            </a:endParaRPr>
          </a:p>
          <a:p>
            <a:pPr marL="0" indent="0">
              <a:buNone/>
            </a:pPr>
            <a:r>
              <a:rPr lang="en-US"/>
              <a:t>Communication</a:t>
            </a:r>
          </a:p>
          <a:p>
            <a:pPr marL="0" indent="0">
              <a:buNone/>
            </a:pPr>
            <a:r>
              <a:rPr lang="en-US"/>
              <a:t>Social skills</a:t>
            </a:r>
          </a:p>
          <a:p>
            <a:pPr marL="0" indent="0">
              <a:buNone/>
            </a:pPr>
            <a:r>
              <a:rPr lang="en-US"/>
              <a:t>Helping others</a:t>
            </a:r>
          </a:p>
          <a:p>
            <a:pPr marL="0" indent="0">
              <a:buNone/>
            </a:pPr>
            <a:r>
              <a:rPr lang="en-US"/>
              <a:t>Resolve conflicts</a:t>
            </a:r>
          </a:p>
          <a:p>
            <a:pPr marL="0" indent="0">
              <a:buNone/>
            </a:pPr>
            <a:endParaRPr lang="en-US"/>
          </a:p>
          <a:p>
            <a:pPr marL="0" indent="0">
              <a:buNone/>
            </a:pPr>
            <a:r>
              <a:rPr lang="en-US" b="1">
                <a:solidFill>
                  <a:srgbClr val="0070C0"/>
                </a:solidFill>
              </a:rPr>
              <a:t>People Smart </a:t>
            </a:r>
            <a:endParaRPr lang="en-US" b="1">
              <a:solidFill>
                <a:srgbClr val="0070C0"/>
              </a:solidFill>
              <a:cs typeface="Arial"/>
            </a:endParaRPr>
          </a:p>
          <a:p>
            <a:pPr marL="400050" lvl="1" indent="0">
              <a:buNone/>
            </a:pPr>
            <a:endParaRPr lang="en-US"/>
          </a:p>
        </p:txBody>
      </p:sp>
      <p:sp>
        <p:nvSpPr>
          <p:cNvPr id="4" name="Content Placeholder 3"/>
          <p:cNvSpPr>
            <a:spLocks noGrp="1"/>
          </p:cNvSpPr>
          <p:nvPr>
            <p:ph sz="half" idx="2"/>
          </p:nvPr>
        </p:nvSpPr>
        <p:spPr>
          <a:xfrm>
            <a:off x="4644008" y="1628800"/>
            <a:ext cx="3165475" cy="4752975"/>
          </a:xfrm>
        </p:spPr>
        <p:txBody>
          <a:bodyPr/>
          <a:lstStyle/>
          <a:p>
            <a:pPr marL="0" indent="0">
              <a:buNone/>
            </a:pPr>
            <a:r>
              <a:rPr lang="en-US" b="1">
                <a:solidFill>
                  <a:srgbClr val="0070C0"/>
                </a:solidFill>
              </a:rPr>
              <a:t>Careers</a:t>
            </a:r>
            <a:endParaRPr lang="en-US" b="1">
              <a:solidFill>
                <a:srgbClr val="0070C0"/>
              </a:solidFill>
              <a:cs typeface="Arial"/>
            </a:endParaRPr>
          </a:p>
          <a:p>
            <a:pPr marL="0" indent="0">
              <a:buNone/>
            </a:pPr>
            <a:r>
              <a:rPr lang="en-US"/>
              <a:t>Cruise Director</a:t>
            </a:r>
          </a:p>
          <a:p>
            <a:pPr marL="0" indent="0">
              <a:buNone/>
            </a:pPr>
            <a:r>
              <a:rPr lang="en-US"/>
              <a:t>Mediator</a:t>
            </a:r>
          </a:p>
          <a:p>
            <a:pPr marL="0" indent="0">
              <a:buNone/>
            </a:pPr>
            <a:r>
              <a:rPr lang="en-US"/>
              <a:t>Human Resources</a:t>
            </a:r>
          </a:p>
          <a:p>
            <a:pPr marL="0" indent="0">
              <a:buNone/>
            </a:pPr>
            <a:r>
              <a:rPr lang="en-US"/>
              <a:t>Dental Hygienist</a:t>
            </a:r>
          </a:p>
          <a:p>
            <a:pPr marL="0" indent="0">
              <a:buNone/>
            </a:pPr>
            <a:r>
              <a:rPr lang="en-US"/>
              <a:t>Nurse</a:t>
            </a:r>
          </a:p>
          <a:p>
            <a:pPr marL="0" indent="0">
              <a:buNone/>
            </a:pPr>
            <a:r>
              <a:rPr lang="en-US"/>
              <a:t>Psychologist</a:t>
            </a:r>
          </a:p>
          <a:p>
            <a:pPr marL="0" indent="0">
              <a:buNone/>
            </a:pPr>
            <a:r>
              <a:rPr lang="en-US"/>
              <a:t>Social Worker</a:t>
            </a:r>
          </a:p>
          <a:p>
            <a:pPr marL="0" indent="0">
              <a:buNone/>
            </a:pPr>
            <a:r>
              <a:rPr lang="en-US"/>
              <a:t>Marketer</a:t>
            </a:r>
          </a:p>
          <a:p>
            <a:pPr marL="0" indent="0">
              <a:buNone/>
            </a:pPr>
            <a:r>
              <a:rPr lang="en-US"/>
              <a:t>Counselor</a:t>
            </a:r>
          </a:p>
          <a:p>
            <a:pPr marL="400050" lvl="1" indent="0">
              <a:buNone/>
            </a:pPr>
            <a:endParaRPr lang="en-US"/>
          </a:p>
        </p:txBody>
      </p:sp>
      <p:pic>
        <p:nvPicPr>
          <p:cNvPr id="5" name="Picture 4" descr="Graphic showing characters fitting the pieces of the puzzle together. "/>
          <p:cNvPicPr>
            <a:picLocks noChangeAspect="1"/>
          </p:cNvPicPr>
          <p:nvPr/>
        </p:nvPicPr>
        <p:blipFill>
          <a:blip r:embed="rId2"/>
          <a:stretch>
            <a:fillRect/>
          </a:stretch>
        </p:blipFill>
        <p:spPr>
          <a:xfrm>
            <a:off x="7257231" y="-347"/>
            <a:ext cx="1886769" cy="1886769"/>
          </a:xfrm>
          <a:prstGeom prst="rect">
            <a:avLst/>
          </a:prstGeom>
        </p:spPr>
      </p:pic>
    </p:spTree>
    <p:extLst>
      <p:ext uri="{BB962C8B-B14F-4D97-AF65-F5344CB8AC3E}">
        <p14:creationId xmlns:p14="http://schemas.microsoft.com/office/powerpoint/2010/main" val="245931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980728"/>
            <a:ext cx="6408737" cy="508000"/>
          </a:xfrm>
        </p:spPr>
        <p:txBody>
          <a:bodyPr/>
          <a:lstStyle/>
          <a:p>
            <a:r>
              <a:rPr lang="en-US"/>
              <a:t>Build on Your Strengths</a:t>
            </a:r>
          </a:p>
        </p:txBody>
      </p:sp>
      <p:sp>
        <p:nvSpPr>
          <p:cNvPr id="3" name="Content Placeholder 2"/>
          <p:cNvSpPr>
            <a:spLocks noGrp="1"/>
          </p:cNvSpPr>
          <p:nvPr>
            <p:ph sz="half" idx="1"/>
          </p:nvPr>
        </p:nvSpPr>
        <p:spPr>
          <a:xfrm>
            <a:off x="1331640" y="1628800"/>
            <a:ext cx="3163888" cy="4752975"/>
          </a:xfrm>
        </p:spPr>
        <p:txBody>
          <a:bodyPr/>
          <a:lstStyle/>
          <a:p>
            <a:pPr marL="0" indent="0">
              <a:buNone/>
            </a:pPr>
            <a:r>
              <a:rPr lang="en-US" b="1">
                <a:solidFill>
                  <a:srgbClr val="0070C0"/>
                </a:solidFill>
              </a:rPr>
              <a:t>Logical-Mathematica</a:t>
            </a:r>
            <a:r>
              <a:rPr lang="en-US">
                <a:solidFill>
                  <a:srgbClr val="0070C0"/>
                </a:solidFill>
              </a:rPr>
              <a:t>l</a:t>
            </a:r>
            <a:endParaRPr lang="en-US">
              <a:solidFill>
                <a:srgbClr val="0070C0"/>
              </a:solidFill>
              <a:cs typeface="Arial"/>
            </a:endParaRPr>
          </a:p>
          <a:p>
            <a:pPr marL="0" indent="0">
              <a:buNone/>
            </a:pPr>
            <a:r>
              <a:rPr lang="en-US"/>
              <a:t>Math aptitude</a:t>
            </a:r>
          </a:p>
          <a:p>
            <a:pPr marL="0" indent="0">
              <a:buNone/>
            </a:pPr>
            <a:r>
              <a:rPr lang="en-US"/>
              <a:t>Interest in science</a:t>
            </a:r>
          </a:p>
          <a:p>
            <a:pPr marL="0" indent="0">
              <a:buNone/>
            </a:pPr>
            <a:r>
              <a:rPr lang="en-US"/>
              <a:t>Problem solving</a:t>
            </a:r>
          </a:p>
          <a:p>
            <a:pPr marL="0" indent="0">
              <a:buNone/>
            </a:pPr>
            <a:r>
              <a:rPr lang="en-US"/>
              <a:t>Logical thinking </a:t>
            </a:r>
          </a:p>
          <a:p>
            <a:pPr marL="0" indent="0">
              <a:buNone/>
            </a:pPr>
            <a:endParaRPr lang="en-US"/>
          </a:p>
          <a:p>
            <a:pPr marL="0" indent="0">
              <a:buNone/>
            </a:pPr>
            <a:r>
              <a:rPr lang="en-US" b="1">
                <a:solidFill>
                  <a:srgbClr val="0070C0"/>
                </a:solidFill>
              </a:rPr>
              <a:t>Number Smart</a:t>
            </a:r>
            <a:endParaRPr lang="en-US" b="1">
              <a:solidFill>
                <a:srgbClr val="0070C0"/>
              </a:solidFill>
              <a:cs typeface="Arial"/>
            </a:endParaRPr>
          </a:p>
        </p:txBody>
      </p:sp>
      <p:sp>
        <p:nvSpPr>
          <p:cNvPr id="4" name="Content Placeholder 3"/>
          <p:cNvSpPr>
            <a:spLocks noGrp="1"/>
          </p:cNvSpPr>
          <p:nvPr>
            <p:ph sz="half" idx="2"/>
          </p:nvPr>
        </p:nvSpPr>
        <p:spPr>
          <a:xfrm>
            <a:off x="4788024" y="1628800"/>
            <a:ext cx="3165475" cy="4752975"/>
          </a:xfrm>
        </p:spPr>
        <p:txBody>
          <a:bodyPr/>
          <a:lstStyle/>
          <a:p>
            <a:pPr marL="0" indent="0">
              <a:buNone/>
            </a:pPr>
            <a:r>
              <a:rPr lang="en-US" b="1">
                <a:solidFill>
                  <a:srgbClr val="0070C0"/>
                </a:solidFill>
              </a:rPr>
              <a:t>Careers</a:t>
            </a:r>
            <a:endParaRPr lang="en-US" b="1">
              <a:solidFill>
                <a:srgbClr val="0070C0"/>
              </a:solidFill>
              <a:cs typeface="Arial"/>
            </a:endParaRPr>
          </a:p>
          <a:p>
            <a:pPr marL="0" indent="0">
              <a:buNone/>
            </a:pPr>
            <a:r>
              <a:rPr lang="en-US"/>
              <a:t>Engineer</a:t>
            </a:r>
          </a:p>
          <a:p>
            <a:pPr marL="0" indent="0">
              <a:buNone/>
            </a:pPr>
            <a:r>
              <a:rPr lang="en-US"/>
              <a:t>Accountant</a:t>
            </a:r>
          </a:p>
          <a:p>
            <a:pPr marL="0" indent="0">
              <a:buNone/>
            </a:pPr>
            <a:r>
              <a:rPr lang="en-US"/>
              <a:t>Computer Analyst</a:t>
            </a:r>
          </a:p>
          <a:p>
            <a:pPr marL="0" indent="0">
              <a:buNone/>
            </a:pPr>
            <a:r>
              <a:rPr lang="en-US"/>
              <a:t>Physician</a:t>
            </a:r>
          </a:p>
          <a:p>
            <a:pPr marL="0" indent="0">
              <a:buNone/>
            </a:pPr>
            <a:r>
              <a:rPr lang="en-US"/>
              <a:t>Detective</a:t>
            </a:r>
          </a:p>
          <a:p>
            <a:pPr marL="0" indent="0">
              <a:buNone/>
            </a:pPr>
            <a:r>
              <a:rPr lang="en-US"/>
              <a:t>Researcher</a:t>
            </a:r>
          </a:p>
          <a:p>
            <a:pPr marL="0" indent="0">
              <a:buNone/>
            </a:pPr>
            <a:r>
              <a:rPr lang="en-US"/>
              <a:t>Scientist</a:t>
            </a:r>
          </a:p>
          <a:p>
            <a:pPr marL="0" indent="0">
              <a:buNone/>
            </a:pPr>
            <a:r>
              <a:rPr lang="en-US"/>
              <a:t>Economist </a:t>
            </a:r>
          </a:p>
        </p:txBody>
      </p:sp>
      <p:pic>
        <p:nvPicPr>
          <p:cNvPr id="5" name="Picture 4" descr="Graphic showing mathematical symbols. "/>
          <p:cNvPicPr>
            <a:picLocks noChangeAspect="1"/>
          </p:cNvPicPr>
          <p:nvPr/>
        </p:nvPicPr>
        <p:blipFill>
          <a:blip r:embed="rId2"/>
          <a:stretch>
            <a:fillRect/>
          </a:stretch>
        </p:blipFill>
        <p:spPr>
          <a:xfrm>
            <a:off x="6610350" y="0"/>
            <a:ext cx="2533650" cy="1800225"/>
          </a:xfrm>
          <a:prstGeom prst="rect">
            <a:avLst/>
          </a:prstGeom>
        </p:spPr>
      </p:pic>
    </p:spTree>
    <p:extLst>
      <p:ext uri="{BB962C8B-B14F-4D97-AF65-F5344CB8AC3E}">
        <p14:creationId xmlns:p14="http://schemas.microsoft.com/office/powerpoint/2010/main" val="4137213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052736"/>
            <a:ext cx="6408737" cy="508000"/>
          </a:xfrm>
        </p:spPr>
        <p:txBody>
          <a:bodyPr/>
          <a:lstStyle/>
          <a:p>
            <a:r>
              <a:rPr lang="en-US"/>
              <a:t>Build on Your Strengths</a:t>
            </a:r>
          </a:p>
        </p:txBody>
      </p:sp>
      <p:sp>
        <p:nvSpPr>
          <p:cNvPr id="3" name="Content Placeholder 2"/>
          <p:cNvSpPr>
            <a:spLocks noGrp="1"/>
          </p:cNvSpPr>
          <p:nvPr>
            <p:ph sz="half" idx="1"/>
          </p:nvPr>
        </p:nvSpPr>
        <p:spPr>
          <a:xfrm>
            <a:off x="1043608" y="1628800"/>
            <a:ext cx="3163888" cy="4752975"/>
          </a:xfrm>
        </p:spPr>
        <p:txBody>
          <a:bodyPr/>
          <a:lstStyle/>
          <a:p>
            <a:pPr marL="0" indent="0">
              <a:buNone/>
            </a:pPr>
            <a:r>
              <a:rPr lang="en-US" b="1">
                <a:solidFill>
                  <a:srgbClr val="0070C0"/>
                </a:solidFill>
              </a:rPr>
              <a:t>Spatial</a:t>
            </a:r>
            <a:endParaRPr lang="en-US" b="1">
              <a:solidFill>
                <a:srgbClr val="0070C0"/>
              </a:solidFill>
              <a:cs typeface="Arial"/>
            </a:endParaRPr>
          </a:p>
          <a:p>
            <a:pPr marL="0" indent="0">
              <a:buNone/>
            </a:pPr>
            <a:r>
              <a:rPr lang="en-US"/>
              <a:t>Visualization</a:t>
            </a:r>
          </a:p>
          <a:p>
            <a:pPr marL="0" indent="0">
              <a:buNone/>
            </a:pPr>
            <a:r>
              <a:rPr lang="en-US"/>
              <a:t>Navigation</a:t>
            </a:r>
          </a:p>
          <a:p>
            <a:pPr marL="0" indent="0">
              <a:buNone/>
            </a:pPr>
            <a:r>
              <a:rPr lang="en-US"/>
              <a:t>Reading</a:t>
            </a:r>
          </a:p>
          <a:p>
            <a:pPr marL="0" indent="0">
              <a:buNone/>
            </a:pPr>
            <a:r>
              <a:rPr lang="en-US"/>
              <a:t>Writing</a:t>
            </a:r>
          </a:p>
          <a:p>
            <a:pPr marL="0" indent="0">
              <a:buNone/>
            </a:pPr>
            <a:endParaRPr lang="en-US"/>
          </a:p>
          <a:p>
            <a:pPr marL="0" indent="0">
              <a:buNone/>
            </a:pPr>
            <a:r>
              <a:rPr lang="en-US" b="1">
                <a:solidFill>
                  <a:srgbClr val="0070C0"/>
                </a:solidFill>
              </a:rPr>
              <a:t>Picture Smart</a:t>
            </a:r>
            <a:endParaRPr lang="en-US" b="1">
              <a:solidFill>
                <a:srgbClr val="0070C0"/>
              </a:solidFill>
              <a:cs typeface="Arial"/>
            </a:endParaRPr>
          </a:p>
        </p:txBody>
      </p:sp>
      <p:sp>
        <p:nvSpPr>
          <p:cNvPr id="4" name="Content Placeholder 3"/>
          <p:cNvSpPr>
            <a:spLocks noGrp="1"/>
          </p:cNvSpPr>
          <p:nvPr>
            <p:ph sz="half" idx="2"/>
          </p:nvPr>
        </p:nvSpPr>
        <p:spPr>
          <a:xfrm>
            <a:off x="4716016" y="1628800"/>
            <a:ext cx="3165475" cy="4752975"/>
          </a:xfrm>
        </p:spPr>
        <p:txBody>
          <a:bodyPr/>
          <a:lstStyle/>
          <a:p>
            <a:pPr marL="0" indent="0">
              <a:buNone/>
            </a:pPr>
            <a:r>
              <a:rPr lang="en-US" b="1">
                <a:solidFill>
                  <a:srgbClr val="0070C0"/>
                </a:solidFill>
              </a:rPr>
              <a:t>Careers</a:t>
            </a:r>
            <a:endParaRPr lang="en-US" b="1">
              <a:solidFill>
                <a:srgbClr val="0070C0"/>
              </a:solidFill>
              <a:cs typeface="Arial"/>
            </a:endParaRPr>
          </a:p>
          <a:p>
            <a:pPr marL="0" indent="0">
              <a:buNone/>
            </a:pPr>
            <a:r>
              <a:rPr lang="en-US"/>
              <a:t>Architect</a:t>
            </a:r>
          </a:p>
          <a:p>
            <a:pPr marL="0" indent="0">
              <a:buNone/>
            </a:pPr>
            <a:r>
              <a:rPr lang="en-US"/>
              <a:t>Artist</a:t>
            </a:r>
          </a:p>
          <a:p>
            <a:pPr marL="0" indent="0">
              <a:buNone/>
            </a:pPr>
            <a:r>
              <a:rPr lang="en-US"/>
              <a:t>Film animator</a:t>
            </a:r>
          </a:p>
          <a:p>
            <a:pPr marL="0" indent="0">
              <a:buNone/>
            </a:pPr>
            <a:r>
              <a:rPr lang="en-US"/>
              <a:t>Mechanic</a:t>
            </a:r>
          </a:p>
          <a:p>
            <a:pPr marL="0" indent="0">
              <a:buNone/>
            </a:pPr>
            <a:r>
              <a:rPr lang="en-US"/>
              <a:t>Pilot</a:t>
            </a:r>
          </a:p>
          <a:p>
            <a:pPr marL="0" indent="0">
              <a:buNone/>
            </a:pPr>
            <a:r>
              <a:rPr lang="en-US"/>
              <a:t>Webmaster</a:t>
            </a:r>
          </a:p>
          <a:p>
            <a:pPr marL="0" indent="0">
              <a:buNone/>
            </a:pPr>
            <a:r>
              <a:rPr lang="en-US"/>
              <a:t>Interior decorator</a:t>
            </a:r>
          </a:p>
          <a:p>
            <a:pPr marL="0" indent="0">
              <a:buNone/>
            </a:pPr>
            <a:r>
              <a:rPr lang="en-US"/>
              <a:t>Graphic artist</a:t>
            </a:r>
          </a:p>
          <a:p>
            <a:pPr marL="0" indent="0">
              <a:buNone/>
            </a:pPr>
            <a:r>
              <a:rPr lang="en-US"/>
              <a:t>Photographer</a:t>
            </a:r>
          </a:p>
        </p:txBody>
      </p:sp>
      <p:pic>
        <p:nvPicPr>
          <p:cNvPr id="5" name="Picture 4" descr="Graphic showing young artist doing chalk art on a sidewalk. "/>
          <p:cNvPicPr>
            <a:picLocks noChangeAspect="1"/>
          </p:cNvPicPr>
          <p:nvPr/>
        </p:nvPicPr>
        <p:blipFill>
          <a:blip r:embed="rId2"/>
          <a:stretch>
            <a:fillRect/>
          </a:stretch>
        </p:blipFill>
        <p:spPr>
          <a:xfrm>
            <a:off x="6243389" y="0"/>
            <a:ext cx="2900611" cy="2175458"/>
          </a:xfrm>
          <a:prstGeom prst="rect">
            <a:avLst/>
          </a:prstGeom>
        </p:spPr>
      </p:pic>
    </p:spTree>
    <p:extLst>
      <p:ext uri="{BB962C8B-B14F-4D97-AF65-F5344CB8AC3E}">
        <p14:creationId xmlns:p14="http://schemas.microsoft.com/office/powerpoint/2010/main" val="2954406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692696"/>
            <a:ext cx="6408737" cy="508000"/>
          </a:xfrm>
        </p:spPr>
        <p:txBody>
          <a:bodyPr/>
          <a:lstStyle/>
          <a:p>
            <a:r>
              <a:rPr lang="en-US"/>
              <a:t>Build on Your Strengths</a:t>
            </a:r>
          </a:p>
        </p:txBody>
      </p:sp>
      <p:sp>
        <p:nvSpPr>
          <p:cNvPr id="3" name="Content Placeholder 2"/>
          <p:cNvSpPr>
            <a:spLocks noGrp="1"/>
          </p:cNvSpPr>
          <p:nvPr>
            <p:ph sz="half" idx="1"/>
          </p:nvPr>
        </p:nvSpPr>
        <p:spPr>
          <a:xfrm>
            <a:off x="1187624" y="1340768"/>
            <a:ext cx="3163888" cy="4752975"/>
          </a:xfrm>
        </p:spPr>
        <p:txBody>
          <a:bodyPr/>
          <a:lstStyle/>
          <a:p>
            <a:pPr marL="0" indent="0">
              <a:buNone/>
            </a:pPr>
            <a:r>
              <a:rPr lang="en-US" b="1">
                <a:solidFill>
                  <a:srgbClr val="0070C0"/>
                </a:solidFill>
              </a:rPr>
              <a:t>Bodily- Kinesthetic</a:t>
            </a:r>
            <a:endParaRPr lang="en-US" b="1">
              <a:solidFill>
                <a:srgbClr val="0070C0"/>
              </a:solidFill>
              <a:cs typeface="Arial"/>
            </a:endParaRPr>
          </a:p>
          <a:p>
            <a:pPr marL="0" indent="0">
              <a:buNone/>
            </a:pPr>
            <a:r>
              <a:rPr lang="en-US"/>
              <a:t>Hand and eye   </a:t>
            </a:r>
          </a:p>
          <a:p>
            <a:pPr marL="0" indent="0">
              <a:buNone/>
            </a:pPr>
            <a:r>
              <a:rPr lang="en-US"/>
              <a:t>    coordination</a:t>
            </a:r>
          </a:p>
          <a:p>
            <a:pPr marL="0" indent="0">
              <a:buNone/>
            </a:pPr>
            <a:r>
              <a:rPr lang="en-US"/>
              <a:t>Athletics</a:t>
            </a:r>
          </a:p>
          <a:p>
            <a:pPr marL="0" indent="0">
              <a:buNone/>
            </a:pPr>
            <a:r>
              <a:rPr lang="en-US"/>
              <a:t>Dance</a:t>
            </a:r>
          </a:p>
          <a:p>
            <a:pPr marL="0" indent="0">
              <a:buNone/>
            </a:pPr>
            <a:r>
              <a:rPr lang="en-US"/>
              <a:t>Drama</a:t>
            </a:r>
          </a:p>
          <a:p>
            <a:pPr marL="0" indent="0">
              <a:buNone/>
            </a:pPr>
            <a:r>
              <a:rPr lang="en-US"/>
              <a:t>Cooking</a:t>
            </a:r>
          </a:p>
          <a:p>
            <a:pPr marL="0" indent="0">
              <a:buNone/>
            </a:pPr>
            <a:r>
              <a:rPr lang="en-US"/>
              <a:t>Learning by doing</a:t>
            </a:r>
          </a:p>
          <a:p>
            <a:pPr marL="0" indent="0">
              <a:buNone/>
            </a:pPr>
            <a:r>
              <a:rPr lang="en-US" b="1">
                <a:solidFill>
                  <a:srgbClr val="0070C0"/>
                </a:solidFill>
              </a:rPr>
              <a:t>Body Smart</a:t>
            </a:r>
            <a:endParaRPr lang="en-US" b="1">
              <a:solidFill>
                <a:srgbClr val="0070C0"/>
              </a:solidFill>
              <a:cs typeface="Arial"/>
            </a:endParaRPr>
          </a:p>
          <a:p>
            <a:pPr marL="0" indent="0">
              <a:buNone/>
            </a:pPr>
            <a:endParaRPr lang="en-US"/>
          </a:p>
        </p:txBody>
      </p:sp>
      <p:sp>
        <p:nvSpPr>
          <p:cNvPr id="4" name="Content Placeholder 3"/>
          <p:cNvSpPr>
            <a:spLocks noGrp="1"/>
          </p:cNvSpPr>
          <p:nvPr>
            <p:ph sz="half" idx="2"/>
          </p:nvPr>
        </p:nvSpPr>
        <p:spPr>
          <a:xfrm>
            <a:off x="4644008" y="1268760"/>
            <a:ext cx="4136082" cy="5111750"/>
          </a:xfrm>
        </p:spPr>
        <p:txBody>
          <a:bodyPr/>
          <a:lstStyle/>
          <a:p>
            <a:pPr marL="0" indent="0">
              <a:buNone/>
            </a:pPr>
            <a:r>
              <a:rPr lang="en-US" b="1">
                <a:solidFill>
                  <a:srgbClr val="0070C0"/>
                </a:solidFill>
              </a:rPr>
              <a:t>Careers</a:t>
            </a:r>
            <a:endParaRPr lang="en-US" b="1">
              <a:solidFill>
                <a:srgbClr val="0070C0"/>
              </a:solidFill>
              <a:cs typeface="Arial"/>
            </a:endParaRPr>
          </a:p>
          <a:p>
            <a:pPr marL="0" indent="0">
              <a:buNone/>
            </a:pPr>
            <a:r>
              <a:rPr lang="en-US"/>
              <a:t>Athlete</a:t>
            </a:r>
          </a:p>
          <a:p>
            <a:pPr marL="0" indent="0">
              <a:buNone/>
            </a:pPr>
            <a:r>
              <a:rPr lang="en-US"/>
              <a:t>Carpenter</a:t>
            </a:r>
          </a:p>
          <a:p>
            <a:pPr marL="0" indent="0">
              <a:buNone/>
            </a:pPr>
            <a:r>
              <a:rPr lang="en-US"/>
              <a:t>Craftsperson</a:t>
            </a:r>
          </a:p>
          <a:p>
            <a:pPr marL="0" indent="0">
              <a:buNone/>
            </a:pPr>
            <a:r>
              <a:rPr lang="en-US"/>
              <a:t>Mechanic</a:t>
            </a:r>
          </a:p>
          <a:p>
            <a:pPr marL="0" indent="0">
              <a:buNone/>
            </a:pPr>
            <a:r>
              <a:rPr lang="en-US"/>
              <a:t>Jeweler</a:t>
            </a:r>
          </a:p>
          <a:p>
            <a:pPr marL="0" indent="0">
              <a:buNone/>
            </a:pPr>
            <a:r>
              <a:rPr lang="en-US"/>
              <a:t>Computer game designer</a:t>
            </a:r>
          </a:p>
          <a:p>
            <a:pPr marL="0" indent="0">
              <a:buNone/>
            </a:pPr>
            <a:r>
              <a:rPr lang="en-US"/>
              <a:t>Firefighter</a:t>
            </a:r>
          </a:p>
          <a:p>
            <a:pPr marL="0" indent="0">
              <a:buNone/>
            </a:pPr>
            <a:r>
              <a:rPr lang="en-US"/>
              <a:t>Forest ranger</a:t>
            </a:r>
          </a:p>
          <a:p>
            <a:pPr marL="0" indent="0">
              <a:buNone/>
            </a:pPr>
            <a:r>
              <a:rPr lang="en-US"/>
              <a:t>Physical therapist</a:t>
            </a:r>
          </a:p>
        </p:txBody>
      </p:sp>
      <p:pic>
        <p:nvPicPr>
          <p:cNvPr id="5" name="Picture 4" descr="Graphic shows a man and woman exercising. "/>
          <p:cNvPicPr>
            <a:picLocks noChangeAspect="1"/>
          </p:cNvPicPr>
          <p:nvPr/>
        </p:nvPicPr>
        <p:blipFill>
          <a:blip r:embed="rId2"/>
          <a:stretch>
            <a:fillRect/>
          </a:stretch>
        </p:blipFill>
        <p:spPr>
          <a:xfrm>
            <a:off x="6429375" y="-6871"/>
            <a:ext cx="2714625" cy="1685925"/>
          </a:xfrm>
          <a:prstGeom prst="rect">
            <a:avLst/>
          </a:prstGeom>
        </p:spPr>
      </p:pic>
    </p:spTree>
    <p:extLst>
      <p:ext uri="{BB962C8B-B14F-4D97-AF65-F5344CB8AC3E}">
        <p14:creationId xmlns:p14="http://schemas.microsoft.com/office/powerpoint/2010/main" val="249292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354" y="310149"/>
            <a:ext cx="6844684" cy="1143000"/>
          </a:xfrm>
        </p:spPr>
        <p:txBody>
          <a:bodyPr>
            <a:normAutofit/>
          </a:bodyPr>
          <a:lstStyle/>
          <a:p>
            <a:pPr algn="l"/>
            <a:r>
              <a:rPr lang="en-US" b="1" dirty="0">
                <a:solidFill>
                  <a:schemeClr val="accent2">
                    <a:lumMod val="75000"/>
                  </a:schemeClr>
                </a:solidFill>
              </a:rPr>
              <a:t>Intelligence</a:t>
            </a:r>
            <a:br>
              <a:rPr lang="en-US" dirty="0">
                <a:solidFill>
                  <a:schemeClr val="accent2">
                    <a:lumMod val="75000"/>
                  </a:schemeClr>
                </a:solidFill>
              </a:rPr>
            </a:br>
            <a:r>
              <a:rPr lang="en-US" dirty="0">
                <a:solidFill>
                  <a:schemeClr val="accent2">
                    <a:lumMod val="75000"/>
                  </a:schemeClr>
                </a:solidFill>
              </a:rPr>
              <a:t>Your Mindset Makes a Difference</a:t>
            </a:r>
          </a:p>
        </p:txBody>
      </p:sp>
      <p:sp>
        <p:nvSpPr>
          <p:cNvPr id="5" name="Text Placeholder 4">
            <a:extLst>
              <a:ext uri="{FF2B5EF4-FFF2-40B4-BE49-F238E27FC236}">
                <a16:creationId xmlns:a16="http://schemas.microsoft.com/office/drawing/2014/main" id="{91AAD5E4-1291-4ECF-9CE3-24C411FE52EC}"/>
              </a:ext>
            </a:extLst>
          </p:cNvPr>
          <p:cNvSpPr>
            <a:spLocks noGrp="1"/>
          </p:cNvSpPr>
          <p:nvPr>
            <p:ph type="body" idx="1"/>
          </p:nvPr>
        </p:nvSpPr>
        <p:spPr/>
        <p:txBody>
          <a:bodyPr/>
          <a:lstStyle/>
          <a:p>
            <a:r>
              <a:rPr lang="en-US" dirty="0"/>
              <a:t>Growth Mindset</a:t>
            </a:r>
          </a:p>
        </p:txBody>
      </p:sp>
      <p:sp>
        <p:nvSpPr>
          <p:cNvPr id="3" name="Content Placeholder 2" descr="This is a list of examples of a growth mindset."/>
          <p:cNvSpPr>
            <a:spLocks noGrp="1"/>
          </p:cNvSpPr>
          <p:nvPr>
            <p:ph sz="half" idx="2"/>
          </p:nvPr>
        </p:nvSpPr>
        <p:spPr/>
        <p:txBody>
          <a:bodyPr>
            <a:normAutofit/>
          </a:bodyPr>
          <a:lstStyle/>
          <a:p>
            <a:r>
              <a:rPr lang="en-US" sz="2400" dirty="0"/>
              <a:t>Intelligence is increased as you learn new knowledge</a:t>
            </a:r>
          </a:p>
          <a:p>
            <a:r>
              <a:rPr lang="en-US" sz="2400" dirty="0"/>
              <a:t>Through practice and effort, skills can be improved</a:t>
            </a:r>
          </a:p>
          <a:p>
            <a:r>
              <a:rPr lang="en-US" sz="2400" dirty="0"/>
              <a:t>Failure is an opportunity to learn</a:t>
            </a:r>
          </a:p>
        </p:txBody>
      </p:sp>
      <p:sp>
        <p:nvSpPr>
          <p:cNvPr id="6" name="Text Placeholder 5">
            <a:extLst>
              <a:ext uri="{FF2B5EF4-FFF2-40B4-BE49-F238E27FC236}">
                <a16:creationId xmlns:a16="http://schemas.microsoft.com/office/drawing/2014/main" id="{891F705F-2574-4EE3-863D-9B5AA1620417}"/>
              </a:ext>
            </a:extLst>
          </p:cNvPr>
          <p:cNvSpPr>
            <a:spLocks noGrp="1"/>
          </p:cNvSpPr>
          <p:nvPr>
            <p:ph type="body" sz="quarter" idx="3"/>
          </p:nvPr>
        </p:nvSpPr>
        <p:spPr/>
        <p:txBody>
          <a:bodyPr/>
          <a:lstStyle/>
          <a:p>
            <a:r>
              <a:rPr lang="en-US" dirty="0"/>
              <a:t>Fixed Mindset: </a:t>
            </a:r>
          </a:p>
        </p:txBody>
      </p:sp>
      <p:sp>
        <p:nvSpPr>
          <p:cNvPr id="4" name="Content Placeholder 3" descr="This is a list of examples of a fixed mindset. "/>
          <p:cNvSpPr>
            <a:spLocks noGrp="1"/>
          </p:cNvSpPr>
          <p:nvPr>
            <p:ph sz="quarter" idx="4"/>
          </p:nvPr>
        </p:nvSpPr>
        <p:spPr/>
        <p:txBody>
          <a:bodyPr>
            <a:normAutofit/>
          </a:bodyPr>
          <a:lstStyle/>
          <a:p>
            <a:r>
              <a:rPr lang="en-US" sz="2400" dirty="0"/>
              <a:t>Intelligence is fixed at birth</a:t>
            </a:r>
          </a:p>
          <a:p>
            <a:r>
              <a:rPr lang="en-US" sz="2400" dirty="0"/>
              <a:t>Hard work is unpleasant</a:t>
            </a:r>
          </a:p>
          <a:p>
            <a:r>
              <a:rPr lang="en-US" sz="2400" dirty="0"/>
              <a:t>The amount of work needed to be successful is underestimated</a:t>
            </a:r>
          </a:p>
          <a:p>
            <a:r>
              <a:rPr lang="en-US" sz="2400" dirty="0"/>
              <a:t>Roadblocks are an excuse to be absent</a:t>
            </a:r>
          </a:p>
          <a:p>
            <a:endParaRPr lang="en-US" dirty="0"/>
          </a:p>
        </p:txBody>
      </p:sp>
    </p:spTree>
    <p:extLst>
      <p:ext uri="{BB962C8B-B14F-4D97-AF65-F5344CB8AC3E}">
        <p14:creationId xmlns:p14="http://schemas.microsoft.com/office/powerpoint/2010/main" val="411119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08720"/>
            <a:ext cx="6408737" cy="508000"/>
          </a:xfrm>
        </p:spPr>
        <p:txBody>
          <a:bodyPr/>
          <a:lstStyle/>
          <a:p>
            <a:r>
              <a:rPr lang="en-US"/>
              <a:t>Build on Your Strengths</a:t>
            </a:r>
          </a:p>
        </p:txBody>
      </p:sp>
      <p:sp>
        <p:nvSpPr>
          <p:cNvPr id="3" name="Content Placeholder 2"/>
          <p:cNvSpPr>
            <a:spLocks noGrp="1"/>
          </p:cNvSpPr>
          <p:nvPr>
            <p:ph sz="half" idx="1"/>
          </p:nvPr>
        </p:nvSpPr>
        <p:spPr>
          <a:xfrm>
            <a:off x="1043608" y="1628800"/>
            <a:ext cx="3163888" cy="4752975"/>
          </a:xfrm>
        </p:spPr>
        <p:txBody>
          <a:bodyPr/>
          <a:lstStyle/>
          <a:p>
            <a:pPr marL="0" indent="0">
              <a:buNone/>
            </a:pPr>
            <a:r>
              <a:rPr lang="en-US" b="1">
                <a:solidFill>
                  <a:srgbClr val="0070C0"/>
                </a:solidFill>
              </a:rPr>
              <a:t>Linguistic</a:t>
            </a:r>
            <a:endParaRPr lang="en-US" b="1">
              <a:solidFill>
                <a:srgbClr val="0070C0"/>
              </a:solidFill>
              <a:cs typeface="Arial"/>
            </a:endParaRPr>
          </a:p>
          <a:p>
            <a:pPr marL="0" indent="0">
              <a:buNone/>
            </a:pPr>
            <a:r>
              <a:rPr lang="en-US"/>
              <a:t>Reading</a:t>
            </a:r>
          </a:p>
          <a:p>
            <a:pPr marL="0" indent="0">
              <a:buNone/>
            </a:pPr>
            <a:r>
              <a:rPr lang="en-US"/>
              <a:t>Writing</a:t>
            </a:r>
          </a:p>
          <a:p>
            <a:pPr marL="0" indent="0">
              <a:buNone/>
            </a:pPr>
            <a:r>
              <a:rPr lang="en-US"/>
              <a:t>Vocabulary</a:t>
            </a:r>
          </a:p>
          <a:p>
            <a:pPr marL="0" indent="0">
              <a:buNone/>
            </a:pPr>
            <a:r>
              <a:rPr lang="en-US"/>
              <a:t>Spelling</a:t>
            </a:r>
          </a:p>
          <a:p>
            <a:pPr marL="0" indent="0">
              <a:buNone/>
            </a:pPr>
            <a:r>
              <a:rPr lang="en-US"/>
              <a:t>Good listener</a:t>
            </a:r>
          </a:p>
          <a:p>
            <a:pPr marL="0" indent="0">
              <a:buNone/>
            </a:pPr>
            <a:r>
              <a:rPr lang="en-US"/>
              <a:t>Good memory</a:t>
            </a:r>
          </a:p>
          <a:p>
            <a:pPr marL="0" indent="0">
              <a:buNone/>
            </a:pPr>
            <a:endParaRPr lang="en-US"/>
          </a:p>
          <a:p>
            <a:pPr marL="0" indent="0">
              <a:buNone/>
            </a:pPr>
            <a:r>
              <a:rPr lang="en-US">
                <a:solidFill>
                  <a:srgbClr val="0070C0"/>
                </a:solidFill>
              </a:rPr>
              <a:t>Word Smart</a:t>
            </a:r>
            <a:endParaRPr lang="en-US">
              <a:solidFill>
                <a:srgbClr val="0070C0"/>
              </a:solidFill>
              <a:cs typeface="Arial"/>
            </a:endParaRPr>
          </a:p>
        </p:txBody>
      </p:sp>
      <p:sp>
        <p:nvSpPr>
          <p:cNvPr id="4" name="Content Placeholder 3"/>
          <p:cNvSpPr>
            <a:spLocks noGrp="1"/>
          </p:cNvSpPr>
          <p:nvPr>
            <p:ph sz="half" idx="2"/>
          </p:nvPr>
        </p:nvSpPr>
        <p:spPr>
          <a:xfrm>
            <a:off x="4644008" y="1628800"/>
            <a:ext cx="3165475" cy="4752975"/>
          </a:xfrm>
        </p:spPr>
        <p:txBody>
          <a:bodyPr/>
          <a:lstStyle/>
          <a:p>
            <a:pPr marL="0" indent="0">
              <a:buNone/>
            </a:pPr>
            <a:r>
              <a:rPr lang="en-US" b="1">
                <a:solidFill>
                  <a:srgbClr val="0070C0"/>
                </a:solidFill>
              </a:rPr>
              <a:t>Careers</a:t>
            </a:r>
            <a:endParaRPr lang="en-US" b="1">
              <a:solidFill>
                <a:srgbClr val="0070C0"/>
              </a:solidFill>
              <a:cs typeface="Arial"/>
            </a:endParaRPr>
          </a:p>
          <a:p>
            <a:pPr marL="0" indent="0">
              <a:buNone/>
            </a:pPr>
            <a:r>
              <a:rPr lang="en-US"/>
              <a:t>Journalist</a:t>
            </a:r>
          </a:p>
          <a:p>
            <a:pPr marL="0" indent="0">
              <a:buNone/>
            </a:pPr>
            <a:r>
              <a:rPr lang="en-US"/>
              <a:t>Writer</a:t>
            </a:r>
          </a:p>
          <a:p>
            <a:pPr marL="0" indent="0">
              <a:buNone/>
            </a:pPr>
            <a:r>
              <a:rPr lang="en-US"/>
              <a:t>Editor</a:t>
            </a:r>
          </a:p>
          <a:p>
            <a:pPr marL="0" indent="0">
              <a:buNone/>
            </a:pPr>
            <a:r>
              <a:rPr lang="en-US"/>
              <a:t>Attorney</a:t>
            </a:r>
          </a:p>
          <a:p>
            <a:pPr marL="0" indent="0">
              <a:buNone/>
            </a:pPr>
            <a:r>
              <a:rPr lang="en-US"/>
              <a:t>Curator</a:t>
            </a:r>
          </a:p>
          <a:p>
            <a:pPr marL="0" indent="0">
              <a:buNone/>
            </a:pPr>
            <a:r>
              <a:rPr lang="en-US"/>
              <a:t>Newscaster</a:t>
            </a:r>
          </a:p>
          <a:p>
            <a:pPr marL="0" indent="0">
              <a:buNone/>
            </a:pPr>
            <a:r>
              <a:rPr lang="en-US"/>
              <a:t>Politician</a:t>
            </a:r>
          </a:p>
          <a:p>
            <a:pPr marL="0" indent="0">
              <a:buNone/>
            </a:pPr>
            <a:r>
              <a:rPr lang="en-US"/>
              <a:t>Librarian</a:t>
            </a:r>
          </a:p>
          <a:p>
            <a:pPr marL="0" indent="0">
              <a:buNone/>
            </a:pPr>
            <a:r>
              <a:rPr lang="en-US"/>
              <a:t>Comedian</a:t>
            </a:r>
          </a:p>
        </p:txBody>
      </p:sp>
      <p:pic>
        <p:nvPicPr>
          <p:cNvPr id="5" name="Picture 4" descr="Graphic shows a stack of books with the word &amp;#34;read&amp;#34; on the top. "/>
          <p:cNvPicPr>
            <a:picLocks noChangeAspect="1"/>
          </p:cNvPicPr>
          <p:nvPr/>
        </p:nvPicPr>
        <p:blipFill>
          <a:blip r:embed="rId2"/>
          <a:stretch>
            <a:fillRect/>
          </a:stretch>
        </p:blipFill>
        <p:spPr>
          <a:xfrm>
            <a:off x="6984851" y="0"/>
            <a:ext cx="2143125" cy="2143125"/>
          </a:xfrm>
          <a:prstGeom prst="rect">
            <a:avLst/>
          </a:prstGeom>
        </p:spPr>
      </p:pic>
    </p:spTree>
    <p:extLst>
      <p:ext uri="{BB962C8B-B14F-4D97-AF65-F5344CB8AC3E}">
        <p14:creationId xmlns:p14="http://schemas.microsoft.com/office/powerpoint/2010/main" val="2705517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6"/>
            <a:ext cx="6408737" cy="508000"/>
          </a:xfrm>
        </p:spPr>
        <p:txBody>
          <a:bodyPr/>
          <a:lstStyle/>
          <a:p>
            <a:r>
              <a:rPr lang="en-US"/>
              <a:t>Build on Your Strengths</a:t>
            </a:r>
          </a:p>
        </p:txBody>
      </p:sp>
      <p:sp>
        <p:nvSpPr>
          <p:cNvPr id="3" name="Content Placeholder 2"/>
          <p:cNvSpPr>
            <a:spLocks noGrp="1"/>
          </p:cNvSpPr>
          <p:nvPr>
            <p:ph sz="half" idx="1"/>
          </p:nvPr>
        </p:nvSpPr>
        <p:spPr>
          <a:xfrm>
            <a:off x="827584" y="1700808"/>
            <a:ext cx="3163888" cy="4752975"/>
          </a:xfrm>
        </p:spPr>
        <p:txBody>
          <a:bodyPr/>
          <a:lstStyle/>
          <a:p>
            <a:pPr marL="0" indent="0">
              <a:buNone/>
            </a:pPr>
            <a:r>
              <a:rPr lang="en-US" b="1">
                <a:solidFill>
                  <a:srgbClr val="0070C0"/>
                </a:solidFill>
              </a:rPr>
              <a:t>Intrapersonal</a:t>
            </a:r>
            <a:endParaRPr lang="en-US" b="1">
              <a:solidFill>
                <a:srgbClr val="0070C0"/>
              </a:solidFill>
              <a:cs typeface="Arial"/>
            </a:endParaRPr>
          </a:p>
          <a:p>
            <a:pPr marL="0" indent="0">
              <a:buNone/>
            </a:pPr>
            <a:r>
              <a:rPr lang="en-US"/>
              <a:t>Self-aware</a:t>
            </a:r>
          </a:p>
          <a:p>
            <a:pPr marL="0" indent="0">
              <a:buNone/>
            </a:pPr>
            <a:r>
              <a:rPr lang="en-US"/>
              <a:t>Understand</a:t>
            </a:r>
            <a:br>
              <a:rPr lang="en-US"/>
            </a:br>
            <a:r>
              <a:rPr lang="en-US"/>
              <a:t>  emotions</a:t>
            </a:r>
          </a:p>
          <a:p>
            <a:pPr marL="0" indent="0">
              <a:buNone/>
            </a:pPr>
            <a:r>
              <a:rPr lang="en-US"/>
              <a:t>Independent</a:t>
            </a:r>
          </a:p>
          <a:p>
            <a:pPr marL="0" indent="0">
              <a:buNone/>
            </a:pPr>
            <a:r>
              <a:rPr lang="en-US"/>
              <a:t>Self-motivated</a:t>
            </a:r>
          </a:p>
          <a:p>
            <a:pPr marL="0" indent="0">
              <a:buNone/>
            </a:pPr>
            <a:endParaRPr lang="en-US"/>
          </a:p>
          <a:p>
            <a:pPr marL="0" indent="0">
              <a:buNone/>
            </a:pPr>
            <a:r>
              <a:rPr lang="en-US" b="1">
                <a:solidFill>
                  <a:srgbClr val="0070C0"/>
                </a:solidFill>
              </a:rPr>
              <a:t>Self Smart</a:t>
            </a:r>
            <a:endParaRPr lang="en-US" b="1">
              <a:solidFill>
                <a:srgbClr val="0070C0"/>
              </a:solidFill>
              <a:cs typeface="Arial"/>
            </a:endParaRPr>
          </a:p>
        </p:txBody>
      </p:sp>
      <p:sp>
        <p:nvSpPr>
          <p:cNvPr id="4" name="Content Placeholder 3"/>
          <p:cNvSpPr>
            <a:spLocks noGrp="1"/>
          </p:cNvSpPr>
          <p:nvPr>
            <p:ph sz="half" idx="2"/>
          </p:nvPr>
        </p:nvSpPr>
        <p:spPr>
          <a:xfrm>
            <a:off x="5004048" y="1484784"/>
            <a:ext cx="3600400" cy="4752975"/>
          </a:xfrm>
        </p:spPr>
        <p:txBody>
          <a:bodyPr/>
          <a:lstStyle/>
          <a:p>
            <a:pPr marL="0" indent="0">
              <a:buNone/>
            </a:pPr>
            <a:r>
              <a:rPr lang="en-US" b="1">
                <a:solidFill>
                  <a:srgbClr val="0070C0"/>
                </a:solidFill>
              </a:rPr>
              <a:t>Careers</a:t>
            </a:r>
            <a:endParaRPr lang="en-US" b="1">
              <a:solidFill>
                <a:srgbClr val="0070C0"/>
              </a:solidFill>
              <a:cs typeface="Arial"/>
            </a:endParaRPr>
          </a:p>
          <a:p>
            <a:pPr marL="0" indent="0">
              <a:buNone/>
            </a:pPr>
            <a:r>
              <a:rPr lang="en-US"/>
              <a:t>Career counselor</a:t>
            </a:r>
          </a:p>
          <a:p>
            <a:pPr marL="0" indent="0">
              <a:buNone/>
            </a:pPr>
            <a:r>
              <a:rPr lang="en-US"/>
              <a:t>Wellness counselor Therapist</a:t>
            </a:r>
          </a:p>
          <a:p>
            <a:pPr marL="0" indent="0">
              <a:buNone/>
            </a:pPr>
            <a:r>
              <a:rPr lang="en-US"/>
              <a:t>Criminologist</a:t>
            </a:r>
          </a:p>
          <a:p>
            <a:pPr marL="0" indent="0">
              <a:buNone/>
            </a:pPr>
            <a:r>
              <a:rPr lang="en-US"/>
              <a:t>Intelligence officer</a:t>
            </a:r>
          </a:p>
          <a:p>
            <a:pPr marL="0" indent="0">
              <a:buNone/>
            </a:pPr>
            <a:r>
              <a:rPr lang="en-US"/>
              <a:t>Entrepreneur</a:t>
            </a:r>
          </a:p>
          <a:p>
            <a:pPr marL="0" indent="0">
              <a:buNone/>
            </a:pPr>
            <a:r>
              <a:rPr lang="en-US"/>
              <a:t>Researcher</a:t>
            </a:r>
          </a:p>
          <a:p>
            <a:pPr marL="0" indent="0">
              <a:buNone/>
            </a:pPr>
            <a:r>
              <a:rPr lang="en-US"/>
              <a:t>Actor</a:t>
            </a:r>
          </a:p>
          <a:p>
            <a:pPr marL="0" indent="0">
              <a:buNone/>
            </a:pPr>
            <a:r>
              <a:rPr lang="en-US"/>
              <a:t>Artist </a:t>
            </a:r>
          </a:p>
        </p:txBody>
      </p:sp>
      <p:pic>
        <p:nvPicPr>
          <p:cNvPr id="258050" name="Picture 2" descr="http://www.liimatta.us/cms/wp-content/uploads/Building_self_awareness.jpg&#10;&#10;Graphic shows young woman looking into a mirr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410" y="0"/>
            <a:ext cx="2594696" cy="177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51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08720"/>
            <a:ext cx="6408737" cy="508000"/>
          </a:xfrm>
        </p:spPr>
        <p:txBody>
          <a:bodyPr/>
          <a:lstStyle/>
          <a:p>
            <a:r>
              <a:rPr lang="en-US"/>
              <a:t>Build on Your Strengths</a:t>
            </a:r>
          </a:p>
        </p:txBody>
      </p:sp>
      <p:sp>
        <p:nvSpPr>
          <p:cNvPr id="3" name="Content Placeholder 2"/>
          <p:cNvSpPr>
            <a:spLocks noGrp="1"/>
          </p:cNvSpPr>
          <p:nvPr>
            <p:ph sz="half" idx="1"/>
          </p:nvPr>
        </p:nvSpPr>
        <p:spPr>
          <a:xfrm>
            <a:off x="899592" y="1844824"/>
            <a:ext cx="3163888" cy="4752975"/>
          </a:xfrm>
        </p:spPr>
        <p:txBody>
          <a:bodyPr/>
          <a:lstStyle/>
          <a:p>
            <a:pPr marL="0" indent="0">
              <a:buNone/>
            </a:pPr>
            <a:r>
              <a:rPr lang="en-US" b="1">
                <a:solidFill>
                  <a:srgbClr val="0070C0"/>
                </a:solidFill>
              </a:rPr>
              <a:t>Naturalist</a:t>
            </a:r>
            <a:endParaRPr lang="en-US" b="1">
              <a:solidFill>
                <a:srgbClr val="0070C0"/>
              </a:solidFill>
              <a:cs typeface="Arial"/>
            </a:endParaRPr>
          </a:p>
          <a:p>
            <a:pPr marL="0" indent="0">
              <a:buNone/>
            </a:pPr>
            <a:r>
              <a:rPr lang="en-US"/>
              <a:t>Aware of natural surroundings</a:t>
            </a:r>
          </a:p>
          <a:p>
            <a:pPr marL="0" indent="0">
              <a:buNone/>
            </a:pPr>
            <a:endParaRPr lang="en-US"/>
          </a:p>
          <a:p>
            <a:pPr marL="0" indent="0">
              <a:buNone/>
            </a:pPr>
            <a:r>
              <a:rPr lang="en-US"/>
              <a:t>Preserve the environment</a:t>
            </a:r>
          </a:p>
          <a:p>
            <a:pPr marL="0" indent="0">
              <a:buNone/>
            </a:pPr>
            <a:endParaRPr lang="en-US"/>
          </a:p>
          <a:p>
            <a:pPr marL="0" indent="0">
              <a:buNone/>
            </a:pPr>
            <a:r>
              <a:rPr lang="en-US" b="1">
                <a:solidFill>
                  <a:srgbClr val="0070C0"/>
                </a:solidFill>
              </a:rPr>
              <a:t>Nature Smart</a:t>
            </a:r>
            <a:endParaRPr lang="en-US" b="1">
              <a:solidFill>
                <a:srgbClr val="0070C0"/>
              </a:solidFill>
              <a:cs typeface="Arial"/>
            </a:endParaRPr>
          </a:p>
        </p:txBody>
      </p:sp>
      <p:sp>
        <p:nvSpPr>
          <p:cNvPr id="4" name="Content Placeholder 3"/>
          <p:cNvSpPr>
            <a:spLocks noGrp="1"/>
          </p:cNvSpPr>
          <p:nvPr>
            <p:ph sz="half" idx="2"/>
          </p:nvPr>
        </p:nvSpPr>
        <p:spPr>
          <a:xfrm>
            <a:off x="4716016" y="1711226"/>
            <a:ext cx="4286250" cy="5111750"/>
          </a:xfrm>
        </p:spPr>
        <p:txBody>
          <a:bodyPr/>
          <a:lstStyle/>
          <a:p>
            <a:pPr marL="0" indent="0">
              <a:buNone/>
            </a:pPr>
            <a:r>
              <a:rPr lang="en-US" b="1">
                <a:solidFill>
                  <a:srgbClr val="0070C0"/>
                </a:solidFill>
              </a:rPr>
              <a:t>Careers</a:t>
            </a:r>
            <a:endParaRPr lang="en-US" b="1">
              <a:solidFill>
                <a:srgbClr val="0070C0"/>
              </a:solidFill>
              <a:cs typeface="Arial"/>
            </a:endParaRPr>
          </a:p>
          <a:p>
            <a:pPr marL="0" indent="0">
              <a:buNone/>
            </a:pPr>
            <a:r>
              <a:rPr lang="en-US"/>
              <a:t>Park ranger</a:t>
            </a:r>
          </a:p>
          <a:p>
            <a:pPr marL="0" indent="0">
              <a:buNone/>
            </a:pPr>
            <a:r>
              <a:rPr lang="en-US"/>
              <a:t>Dog trainer</a:t>
            </a:r>
          </a:p>
          <a:p>
            <a:pPr marL="0" indent="0">
              <a:buNone/>
            </a:pPr>
            <a:r>
              <a:rPr lang="en-US"/>
              <a:t>Landscaper</a:t>
            </a:r>
          </a:p>
          <a:p>
            <a:pPr marL="0" indent="0">
              <a:buNone/>
            </a:pPr>
            <a:r>
              <a:rPr lang="en-US"/>
              <a:t>Meteorologist</a:t>
            </a:r>
          </a:p>
          <a:p>
            <a:pPr marL="0" indent="0">
              <a:buNone/>
            </a:pPr>
            <a:r>
              <a:rPr lang="en-US"/>
              <a:t>Veterinarian</a:t>
            </a:r>
          </a:p>
          <a:p>
            <a:pPr marL="0" indent="0">
              <a:buNone/>
            </a:pPr>
            <a:r>
              <a:rPr lang="en-US"/>
              <a:t>Animal health technician</a:t>
            </a:r>
          </a:p>
          <a:p>
            <a:pPr marL="0" indent="0">
              <a:buNone/>
            </a:pPr>
            <a:r>
              <a:rPr lang="en-US"/>
              <a:t>Ecologist</a:t>
            </a:r>
          </a:p>
          <a:p>
            <a:pPr marL="0" indent="0">
              <a:buNone/>
            </a:pPr>
            <a:r>
              <a:rPr lang="en-US"/>
              <a:t>Wilderness guide</a:t>
            </a:r>
          </a:p>
          <a:p>
            <a:pPr marL="0" indent="0">
              <a:buNone/>
            </a:pPr>
            <a:r>
              <a:rPr lang="en-US"/>
              <a:t>Environmental lawyer</a:t>
            </a:r>
          </a:p>
        </p:txBody>
      </p:sp>
      <p:pic>
        <p:nvPicPr>
          <p:cNvPr id="5" name="Picture 4" descr="Graphics show an outdoor scene with a snow covered mountain, trees, and a lake. "/>
          <p:cNvPicPr>
            <a:picLocks noChangeAspect="1"/>
          </p:cNvPicPr>
          <p:nvPr/>
        </p:nvPicPr>
        <p:blipFill>
          <a:blip r:embed="rId2"/>
          <a:stretch>
            <a:fillRect/>
          </a:stretch>
        </p:blipFill>
        <p:spPr>
          <a:xfrm>
            <a:off x="6331627" y="4217"/>
            <a:ext cx="2806990" cy="2055118"/>
          </a:xfrm>
          <a:prstGeom prst="rect">
            <a:avLst/>
          </a:prstGeom>
        </p:spPr>
      </p:pic>
    </p:spTree>
    <p:extLst>
      <p:ext uri="{BB962C8B-B14F-4D97-AF65-F5344CB8AC3E}">
        <p14:creationId xmlns:p14="http://schemas.microsoft.com/office/powerpoint/2010/main" val="9042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836712"/>
            <a:ext cx="6408737" cy="508000"/>
          </a:xfrm>
        </p:spPr>
        <p:txBody>
          <a:bodyPr/>
          <a:lstStyle/>
          <a:p>
            <a:r>
              <a:rPr lang="en-US"/>
              <a:t>Build on Your Strengths</a:t>
            </a:r>
          </a:p>
        </p:txBody>
      </p:sp>
      <p:sp>
        <p:nvSpPr>
          <p:cNvPr id="3" name="Content Placeholder 2"/>
          <p:cNvSpPr>
            <a:spLocks noGrp="1"/>
          </p:cNvSpPr>
          <p:nvPr>
            <p:ph sz="half" idx="1"/>
          </p:nvPr>
        </p:nvSpPr>
        <p:spPr>
          <a:xfrm>
            <a:off x="1259632" y="1556792"/>
            <a:ext cx="3163888" cy="4752975"/>
          </a:xfrm>
        </p:spPr>
        <p:txBody>
          <a:bodyPr/>
          <a:lstStyle/>
          <a:p>
            <a:pPr marL="0" indent="0">
              <a:buNone/>
            </a:pPr>
            <a:r>
              <a:rPr lang="en-US" b="1">
                <a:solidFill>
                  <a:srgbClr val="0070C0"/>
                </a:solidFill>
              </a:rPr>
              <a:t>Existential</a:t>
            </a:r>
            <a:endParaRPr lang="en-US" b="1">
              <a:solidFill>
                <a:srgbClr val="0070C0"/>
              </a:solidFill>
              <a:cs typeface="Arial"/>
            </a:endParaRPr>
          </a:p>
          <a:p>
            <a:pPr marL="0" indent="0">
              <a:buNone/>
            </a:pPr>
            <a:r>
              <a:rPr lang="en-US"/>
              <a:t>Questioning</a:t>
            </a:r>
          </a:p>
          <a:p>
            <a:pPr marL="0" indent="0">
              <a:buNone/>
            </a:pPr>
            <a:r>
              <a:rPr lang="en-US"/>
              <a:t>Purpose of life</a:t>
            </a:r>
          </a:p>
          <a:p>
            <a:pPr marL="0" indent="0">
              <a:buNone/>
            </a:pPr>
            <a:r>
              <a:rPr lang="en-US"/>
              <a:t>Religious beliefs</a:t>
            </a:r>
          </a:p>
          <a:p>
            <a:pPr marL="0" indent="0">
              <a:buNone/>
            </a:pPr>
            <a:endParaRPr lang="en-US"/>
          </a:p>
          <a:p>
            <a:pPr marL="0" indent="0">
              <a:buNone/>
            </a:pPr>
            <a:r>
              <a:rPr lang="en-US" b="1">
                <a:solidFill>
                  <a:srgbClr val="0070C0"/>
                </a:solidFill>
              </a:rPr>
              <a:t>Curiosity Smart</a:t>
            </a:r>
            <a:endParaRPr lang="en-US" b="1">
              <a:solidFill>
                <a:srgbClr val="0070C0"/>
              </a:solidFill>
              <a:cs typeface="Arial"/>
            </a:endParaRPr>
          </a:p>
        </p:txBody>
      </p:sp>
      <p:sp>
        <p:nvSpPr>
          <p:cNvPr id="4" name="Content Placeholder 3"/>
          <p:cNvSpPr>
            <a:spLocks noGrp="1"/>
          </p:cNvSpPr>
          <p:nvPr>
            <p:ph sz="half" idx="2"/>
          </p:nvPr>
        </p:nvSpPr>
        <p:spPr>
          <a:xfrm>
            <a:off x="5292080" y="1556792"/>
            <a:ext cx="3165475" cy="4752975"/>
          </a:xfrm>
        </p:spPr>
        <p:txBody>
          <a:bodyPr/>
          <a:lstStyle/>
          <a:p>
            <a:pPr marL="0" indent="0">
              <a:buNone/>
            </a:pPr>
            <a:r>
              <a:rPr lang="en-US" b="1">
                <a:solidFill>
                  <a:srgbClr val="0070C0"/>
                </a:solidFill>
              </a:rPr>
              <a:t>Careers</a:t>
            </a:r>
            <a:endParaRPr lang="en-US" b="1">
              <a:solidFill>
                <a:srgbClr val="0070C0"/>
              </a:solidFill>
              <a:cs typeface="Arial"/>
            </a:endParaRPr>
          </a:p>
          <a:p>
            <a:pPr marL="0" indent="0">
              <a:buNone/>
            </a:pPr>
            <a:r>
              <a:rPr lang="en-US"/>
              <a:t>Counselor</a:t>
            </a:r>
          </a:p>
          <a:p>
            <a:pPr marL="0" indent="0">
              <a:buNone/>
            </a:pPr>
            <a:r>
              <a:rPr lang="en-US"/>
              <a:t>Psychologist</a:t>
            </a:r>
          </a:p>
          <a:p>
            <a:pPr marL="0" indent="0">
              <a:buNone/>
            </a:pPr>
            <a:r>
              <a:rPr lang="en-US"/>
              <a:t>Psychiatrist</a:t>
            </a:r>
          </a:p>
          <a:p>
            <a:pPr marL="0" indent="0">
              <a:buNone/>
            </a:pPr>
            <a:r>
              <a:rPr lang="en-US"/>
              <a:t>Social worker</a:t>
            </a:r>
          </a:p>
          <a:p>
            <a:pPr marL="0" indent="0">
              <a:buNone/>
            </a:pPr>
            <a:r>
              <a:rPr lang="en-US"/>
              <a:t>Ministry</a:t>
            </a:r>
          </a:p>
          <a:p>
            <a:pPr marL="0" indent="0">
              <a:buNone/>
            </a:pPr>
            <a:r>
              <a:rPr lang="en-US"/>
              <a:t>Philosopher</a:t>
            </a:r>
          </a:p>
          <a:p>
            <a:pPr marL="0" indent="0">
              <a:buNone/>
            </a:pPr>
            <a:r>
              <a:rPr lang="en-US"/>
              <a:t>Artist</a:t>
            </a:r>
          </a:p>
          <a:p>
            <a:pPr marL="0" indent="0">
              <a:buNone/>
            </a:pPr>
            <a:r>
              <a:rPr lang="en-US"/>
              <a:t>Scientist</a:t>
            </a:r>
          </a:p>
          <a:p>
            <a:pPr marL="0" indent="0">
              <a:buNone/>
            </a:pPr>
            <a:r>
              <a:rPr lang="en-US"/>
              <a:t>Researcher </a:t>
            </a:r>
          </a:p>
        </p:txBody>
      </p:sp>
      <p:pic>
        <p:nvPicPr>
          <p:cNvPr id="259074" name="Picture 2" descr="https://image.freepik.com/free-icon/bald-head-with-question-mark_318-49294.png&#10;&#10;Graphic shows a human silhouette with a question mark.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9150" y="0"/>
            <a:ext cx="1978273" cy="1978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986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052736"/>
            <a:ext cx="6408737" cy="508000"/>
          </a:xfrm>
        </p:spPr>
        <p:txBody>
          <a:bodyPr/>
          <a:lstStyle/>
          <a:p>
            <a:r>
              <a:rPr lang="en-US"/>
              <a:t>Emotional Intelligence</a:t>
            </a:r>
          </a:p>
        </p:txBody>
      </p:sp>
      <p:sp>
        <p:nvSpPr>
          <p:cNvPr id="3" name="Content Placeholder 2"/>
          <p:cNvSpPr>
            <a:spLocks noGrp="1"/>
          </p:cNvSpPr>
          <p:nvPr>
            <p:ph idx="1"/>
          </p:nvPr>
        </p:nvSpPr>
        <p:spPr>
          <a:xfrm>
            <a:off x="1331640" y="1772816"/>
            <a:ext cx="6481763" cy="4752975"/>
          </a:xfrm>
        </p:spPr>
        <p:txBody>
          <a:bodyPr/>
          <a:lstStyle/>
          <a:p>
            <a:pPr marL="0" indent="0">
              <a:buNone/>
            </a:pPr>
            <a:r>
              <a:rPr lang="en-US" b="1">
                <a:solidFill>
                  <a:srgbClr val="0070C0"/>
                </a:solidFill>
              </a:rPr>
              <a:t>Interpersonal + Intrapersonal</a:t>
            </a:r>
            <a:endParaRPr lang="en-US" b="1">
              <a:solidFill>
                <a:srgbClr val="0070C0"/>
              </a:solidFill>
              <a:cs typeface="Arial"/>
            </a:endParaRPr>
          </a:p>
          <a:p>
            <a:pPr marL="0" indent="0">
              <a:buNone/>
            </a:pPr>
            <a:endParaRPr lang="en-US"/>
          </a:p>
          <a:p>
            <a:pPr marL="0" indent="0">
              <a:buNone/>
            </a:pPr>
            <a:r>
              <a:rPr lang="en-US"/>
              <a:t>The ability to recognize, control, and evaluate your emotions while realizing how they affect other people</a:t>
            </a:r>
          </a:p>
        </p:txBody>
      </p:sp>
      <p:pic>
        <p:nvPicPr>
          <p:cNvPr id="260098" name="Picture 2" descr="http://themindunleashed.org/wp-content/uploads/2015/03/emotional-intelligence.jpg&#10;&#10;Graphic shows two people communicating to increase understanding of each other.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421844"/>
            <a:ext cx="4872312" cy="243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674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052736"/>
            <a:ext cx="6408737" cy="508000"/>
          </a:xfrm>
        </p:spPr>
        <p:txBody>
          <a:bodyPr/>
          <a:lstStyle/>
          <a:p>
            <a:r>
              <a:rPr lang="en-US"/>
              <a:t>Emotional Intelligence</a:t>
            </a:r>
          </a:p>
        </p:txBody>
      </p:sp>
      <p:sp>
        <p:nvSpPr>
          <p:cNvPr id="3" name="Content Placeholder 2"/>
          <p:cNvSpPr>
            <a:spLocks noGrp="1"/>
          </p:cNvSpPr>
          <p:nvPr>
            <p:ph idx="1"/>
          </p:nvPr>
        </p:nvSpPr>
        <p:spPr>
          <a:xfrm>
            <a:off x="1475656" y="1700808"/>
            <a:ext cx="6481763" cy="4752975"/>
          </a:xfrm>
        </p:spPr>
        <p:txBody>
          <a:bodyPr/>
          <a:lstStyle/>
          <a:p>
            <a:pPr marL="0" indent="0">
              <a:buNone/>
            </a:pPr>
            <a:r>
              <a:rPr lang="en-US"/>
              <a:t>Two Parts:</a:t>
            </a:r>
          </a:p>
          <a:p>
            <a:pPr marL="0" indent="0">
              <a:buNone/>
            </a:pPr>
            <a:endParaRPr lang="en-US"/>
          </a:p>
          <a:p>
            <a:pPr marL="514350" indent="-514350">
              <a:buFont typeface="+mj-lt"/>
              <a:buAutoNum type="arabicPeriod"/>
            </a:pPr>
            <a:r>
              <a:rPr lang="en-US"/>
              <a:t>Understanding yourself, your goals, intentions, responses and behavior</a:t>
            </a:r>
          </a:p>
          <a:p>
            <a:pPr marL="514350" indent="-514350">
              <a:buFont typeface="+mj-lt"/>
              <a:buAutoNum type="arabicPeriod"/>
            </a:pPr>
            <a:endParaRPr lang="en-US"/>
          </a:p>
          <a:p>
            <a:pPr marL="514350" indent="-514350">
              <a:buFont typeface="+mj-lt"/>
              <a:buAutoNum type="arabicPeriod"/>
            </a:pPr>
            <a:r>
              <a:rPr lang="en-US"/>
              <a:t>Understanding others and their feelings</a:t>
            </a:r>
          </a:p>
          <a:p>
            <a:pPr marL="0" indent="0">
              <a:buNone/>
            </a:pPr>
            <a:endParaRPr lang="en-US"/>
          </a:p>
        </p:txBody>
      </p:sp>
    </p:spTree>
    <p:extLst>
      <p:ext uri="{BB962C8B-B14F-4D97-AF65-F5344CB8AC3E}">
        <p14:creationId xmlns:p14="http://schemas.microsoft.com/office/powerpoint/2010/main" val="3666793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87824" y="672406"/>
            <a:ext cx="5400600" cy="508000"/>
          </a:xfrm>
        </p:spPr>
        <p:txBody>
          <a:bodyPr/>
          <a:lstStyle/>
          <a:p>
            <a:r>
              <a:rPr lang="en-US"/>
              <a:t>Emotional Intelligence</a:t>
            </a:r>
          </a:p>
        </p:txBody>
      </p:sp>
      <p:pic>
        <p:nvPicPr>
          <p:cNvPr id="5" name="Picture 4" descr="Graphic shows the components of emotional intelligence: perceiving emotions, understanding emotions, managing emotions, and using emotion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1196752"/>
            <a:ext cx="5799992" cy="542445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9712" y="404664"/>
            <a:ext cx="6408737" cy="508000"/>
          </a:xfrm>
        </p:spPr>
        <p:txBody>
          <a:bodyPr/>
          <a:lstStyle/>
          <a:p>
            <a:r>
              <a:rPr lang="en-US"/>
              <a:t>Emotional Intelligence</a:t>
            </a:r>
          </a:p>
        </p:txBody>
      </p:sp>
      <p:sp>
        <p:nvSpPr>
          <p:cNvPr id="3" name="Content Placeholder 2"/>
          <p:cNvSpPr>
            <a:spLocks noGrp="1"/>
          </p:cNvSpPr>
          <p:nvPr>
            <p:ph idx="1"/>
          </p:nvPr>
        </p:nvSpPr>
        <p:spPr>
          <a:xfrm>
            <a:off x="2195736" y="1484784"/>
            <a:ext cx="6481763" cy="4752975"/>
          </a:xfrm>
        </p:spPr>
        <p:txBody>
          <a:bodyPr/>
          <a:lstStyle/>
          <a:p>
            <a:r>
              <a:rPr lang="en-US"/>
              <a:t>Express yourself</a:t>
            </a:r>
          </a:p>
          <a:p>
            <a:r>
              <a:rPr lang="en-US"/>
              <a:t>Work as part of a team</a:t>
            </a:r>
          </a:p>
          <a:p>
            <a:r>
              <a:rPr lang="en-US"/>
              <a:t>Concentrate</a:t>
            </a:r>
          </a:p>
          <a:p>
            <a:r>
              <a:rPr lang="en-US"/>
              <a:t>Remember</a:t>
            </a:r>
          </a:p>
          <a:p>
            <a:r>
              <a:rPr lang="en-US"/>
              <a:t>Make decisions</a:t>
            </a:r>
          </a:p>
          <a:p>
            <a:r>
              <a:rPr lang="en-US"/>
              <a:t>Deal with stress</a:t>
            </a:r>
          </a:p>
          <a:p>
            <a:r>
              <a:rPr lang="en-US"/>
              <a:t>Overcome challenges</a:t>
            </a:r>
          </a:p>
          <a:p>
            <a:r>
              <a:rPr lang="en-US"/>
              <a:t>Deal with conflict </a:t>
            </a:r>
          </a:p>
          <a:p>
            <a:r>
              <a:rPr lang="en-US"/>
              <a:t>Empathize with others</a:t>
            </a:r>
          </a:p>
          <a:p>
            <a:endParaRPr lang="en-US"/>
          </a:p>
        </p:txBody>
      </p:sp>
    </p:spTree>
    <p:extLst>
      <p:ext uri="{BB962C8B-B14F-4D97-AF65-F5344CB8AC3E}">
        <p14:creationId xmlns:p14="http://schemas.microsoft.com/office/powerpoint/2010/main" val="3693492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7416800" cy="508000"/>
          </a:xfrm>
        </p:spPr>
        <p:txBody>
          <a:bodyPr/>
          <a:lstStyle/>
          <a:p>
            <a:r>
              <a:rPr lang="en-US"/>
              <a:t>How Can You Develop Emotional Intelligence?</a:t>
            </a:r>
          </a:p>
        </p:txBody>
      </p:sp>
      <p:pic>
        <p:nvPicPr>
          <p:cNvPr id="261122" name="Picture 2" descr="http://blog.mapconsulting.com/wp-content/uploads/2013/04/Emotional-Intelligence.jpg&#10;&#10;Graphic shows a human brain with the caption, &amp;#34;Emotional IQ.&amp;#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996952"/>
            <a:ext cx="2819871" cy="2819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14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t>Developing Emotional Intelligence</a:t>
            </a:r>
            <a:endParaRPr lang="en-US" altLang="en-US"/>
          </a:p>
        </p:txBody>
      </p:sp>
      <p:sp>
        <p:nvSpPr>
          <p:cNvPr id="114691" name="Rectangle 3"/>
          <p:cNvSpPr>
            <a:spLocks noGrp="1" noChangeArrowheads="1"/>
          </p:cNvSpPr>
          <p:nvPr>
            <p:ph type="body" idx="1"/>
          </p:nvPr>
        </p:nvSpPr>
        <p:spPr>
          <a:xfrm>
            <a:off x="1908175" y="981075"/>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t>Use empathy.</a:t>
            </a:r>
          </a:p>
          <a:p>
            <a:r>
              <a:rPr lang="en-US"/>
              <a:t>Think about how your actions affect others.</a:t>
            </a:r>
          </a:p>
          <a:p>
            <a:r>
              <a:rPr lang="en-US"/>
              <a:t>Be intellectually curious.</a:t>
            </a:r>
          </a:p>
          <a:p>
            <a:r>
              <a:rPr lang="en-US"/>
              <a:t>Give others credit for their accomplishments.</a:t>
            </a:r>
          </a:p>
          <a:p>
            <a:r>
              <a:rPr lang="en-US"/>
              <a:t>Work on stress management.</a:t>
            </a:r>
          </a:p>
          <a:p>
            <a:r>
              <a:rPr lang="en-US"/>
              <a:t>Take a college course on verbal and nonverbal communication.</a:t>
            </a:r>
          </a:p>
          <a:p>
            <a:r>
              <a:rPr lang="en-US"/>
              <a:t>Take responsibility for your actions.</a:t>
            </a:r>
            <a:endParaRPr lang="en-US" altLang="en-US"/>
          </a:p>
        </p:txBody>
      </p:sp>
    </p:spTree>
    <p:extLst>
      <p:ext uri="{BB962C8B-B14F-4D97-AF65-F5344CB8AC3E}">
        <p14:creationId xmlns:p14="http://schemas.microsoft.com/office/powerpoint/2010/main" val="323551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7330" name="Picture 2" descr="Logo&#10;&#10;Description automatically generated&#10;Grit is guts, resilience, initiative, and tenacity. ">
            <a:extLst>
              <a:ext uri="{FF2B5EF4-FFF2-40B4-BE49-F238E27FC236}">
                <a16:creationId xmlns:a16="http://schemas.microsoft.com/office/drawing/2014/main" id="{EA59B675-56E4-486E-BC53-31A02EC141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4731" y="1777559"/>
            <a:ext cx="7455945" cy="329925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420453EE-3B29-4518-B93B-AC660FCBA22D}"/>
              </a:ext>
            </a:extLst>
          </p:cNvPr>
          <p:cNvSpPr>
            <a:spLocks noGrp="1"/>
          </p:cNvSpPr>
          <p:nvPr>
            <p:ph type="title" idx="4294967295"/>
          </p:nvPr>
        </p:nvSpPr>
        <p:spPr>
          <a:xfrm>
            <a:off x="1547813" y="-508000"/>
            <a:ext cx="6408737" cy="508000"/>
          </a:xfrm>
        </p:spPr>
        <p:txBody>
          <a:bodyPr vert="horz" wrap="square" lIns="91440" tIns="45720" rIns="91440" bIns="45720" numCol="1" anchor="b" anchorCtr="0" compatLnSpc="1">
            <a:prstTxWarp prst="textNoShape">
              <a:avLst/>
            </a:prstTxWarp>
          </a:bodyPr>
          <a:lstStyle/>
          <a:p>
            <a:r>
              <a:rPr lang="en-US" dirty="0"/>
              <a:t>Grit</a:t>
            </a:r>
          </a:p>
        </p:txBody>
      </p:sp>
    </p:spTree>
    <p:extLst>
      <p:ext uri="{BB962C8B-B14F-4D97-AF65-F5344CB8AC3E}">
        <p14:creationId xmlns:p14="http://schemas.microsoft.com/office/powerpoint/2010/main" val="2467311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1524000"/>
            <a:ext cx="7772400" cy="1143000"/>
          </a:xfrm>
        </p:spPr>
        <p:txBody>
          <a:bodyPr/>
          <a:lstStyle/>
          <a:p>
            <a:pPr>
              <a:defRPr/>
            </a:pPr>
            <a:r>
              <a:rPr lang="en-US"/>
              <a:t>These intelligences work together in complex ways to make us unique individuals.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1052736"/>
            <a:ext cx="7992888" cy="533539"/>
          </a:xfrm>
        </p:spPr>
        <p:txBody>
          <a:bodyPr/>
          <a:lstStyle/>
          <a:p>
            <a:r>
              <a:rPr lang="en-US"/>
              <a:t>           </a:t>
            </a:r>
            <a:r>
              <a:rPr lang="en-US" b="1">
                <a:latin typeface="Albertus Medium" panose="020E0602030304020304" pitchFamily="34" charset="0"/>
              </a:rPr>
              <a:t>Multiple Intelligences Matching Quiz</a:t>
            </a:r>
          </a:p>
        </p:txBody>
      </p:sp>
      <p:sp>
        <p:nvSpPr>
          <p:cNvPr id="3" name="Content Placeholder 2"/>
          <p:cNvSpPr>
            <a:spLocks noGrp="1"/>
          </p:cNvSpPr>
          <p:nvPr>
            <p:ph sz="half" idx="1"/>
          </p:nvPr>
        </p:nvSpPr>
        <p:spPr>
          <a:xfrm>
            <a:off x="323528" y="2204864"/>
            <a:ext cx="3581400" cy="3201234"/>
          </a:xfrm>
        </p:spPr>
        <p:txBody>
          <a:bodyPr>
            <a:normAutofit lnSpcReduction="10000"/>
          </a:bodyPr>
          <a:lstStyle/>
          <a:p>
            <a:pPr>
              <a:buClr>
                <a:srgbClr val="FF0000"/>
              </a:buClr>
              <a:buFont typeface="Wingdings" panose="05000000000000000000" pitchFamily="2" charset="2"/>
              <a:buChar char="v"/>
            </a:pPr>
            <a:r>
              <a:rPr lang="en-US" sz="2000">
                <a:latin typeface="Maiandra GD"/>
              </a:rPr>
              <a:t>Michael Jordan </a:t>
            </a:r>
            <a:endParaRPr lang="en-US" sz="2000">
              <a:latin typeface="Maiandra GD" panose="020E0502030308020204" pitchFamily="34" charset="0"/>
            </a:endParaRPr>
          </a:p>
          <a:p>
            <a:pPr>
              <a:buClr>
                <a:srgbClr val="FF0000"/>
              </a:buClr>
              <a:buFont typeface="Wingdings" panose="05000000000000000000" pitchFamily="2" charset="2"/>
              <a:buChar char="v"/>
            </a:pPr>
            <a:r>
              <a:rPr lang="en-US" sz="2000">
                <a:latin typeface="Maiandra GD"/>
              </a:rPr>
              <a:t>Aristotle </a:t>
            </a:r>
            <a:endParaRPr lang="en-US" sz="2000" b="1">
              <a:solidFill>
                <a:srgbClr val="FF0000"/>
              </a:solidFill>
              <a:latin typeface="Maiandra GD" panose="020E0502030308020204" pitchFamily="34" charset="0"/>
            </a:endParaRPr>
          </a:p>
          <a:p>
            <a:pPr>
              <a:buClr>
                <a:srgbClr val="FF0000"/>
              </a:buClr>
              <a:buFont typeface="Wingdings" panose="05000000000000000000" pitchFamily="2" charset="2"/>
              <a:buChar char="v"/>
            </a:pPr>
            <a:r>
              <a:rPr lang="en-US" sz="2000">
                <a:latin typeface="Maiandra GD"/>
              </a:rPr>
              <a:t>Martin Luther King Jr</a:t>
            </a:r>
            <a:endParaRPr lang="en-US" sz="2000" b="1">
              <a:latin typeface="Maiandra GD"/>
            </a:endParaRPr>
          </a:p>
          <a:p>
            <a:pPr>
              <a:buClr>
                <a:srgbClr val="FF0000"/>
              </a:buClr>
              <a:buFont typeface="Wingdings" panose="05000000000000000000" pitchFamily="2" charset="2"/>
              <a:buChar char="v"/>
            </a:pPr>
            <a:r>
              <a:rPr lang="en-US" sz="2000">
                <a:latin typeface="Maiandra GD"/>
              </a:rPr>
              <a:t>Sigmund Freud</a:t>
            </a:r>
            <a:endParaRPr lang="en-US" sz="2000" b="1">
              <a:latin typeface="Maiandra GD"/>
            </a:endParaRPr>
          </a:p>
          <a:p>
            <a:pPr>
              <a:buClr>
                <a:srgbClr val="FF0000"/>
              </a:buClr>
              <a:buFont typeface="Wingdings" panose="05000000000000000000" pitchFamily="2" charset="2"/>
              <a:buChar char="v"/>
            </a:pPr>
            <a:r>
              <a:rPr lang="en-US" sz="2000">
                <a:latin typeface="Maiandra GD"/>
              </a:rPr>
              <a:t>William Shakespeare </a:t>
            </a:r>
            <a:endParaRPr lang="en-US" sz="2000">
              <a:latin typeface="Maiandra GD" panose="020E0502030308020204" pitchFamily="34" charset="0"/>
            </a:endParaRPr>
          </a:p>
          <a:p>
            <a:pPr>
              <a:buClr>
                <a:srgbClr val="FF0000"/>
              </a:buClr>
              <a:buFont typeface="Wingdings" panose="05000000000000000000" pitchFamily="2" charset="2"/>
              <a:buChar char="v"/>
            </a:pPr>
            <a:r>
              <a:rPr lang="en-US" sz="2000">
                <a:latin typeface="Maiandra GD"/>
              </a:rPr>
              <a:t>Albert Einstein</a:t>
            </a:r>
            <a:endParaRPr lang="en-US" sz="2000" b="1">
              <a:latin typeface="Maiandra GD"/>
            </a:endParaRPr>
          </a:p>
          <a:p>
            <a:pPr>
              <a:buClr>
                <a:srgbClr val="FF0000"/>
              </a:buClr>
              <a:buFont typeface="Wingdings" panose="05000000000000000000" pitchFamily="2" charset="2"/>
              <a:buChar char="v"/>
            </a:pPr>
            <a:r>
              <a:rPr lang="en-US" sz="2000">
                <a:latin typeface="Maiandra GD"/>
              </a:rPr>
              <a:t>“Will. </a:t>
            </a:r>
            <a:r>
              <a:rPr lang="en-US" sz="2000" err="1">
                <a:latin typeface="Maiandra GD"/>
              </a:rPr>
              <a:t>i</a:t>
            </a:r>
            <a:r>
              <a:rPr lang="en-US" sz="2000">
                <a:latin typeface="Maiandra GD"/>
              </a:rPr>
              <a:t> am</a:t>
            </a:r>
            <a:r>
              <a:rPr lang="en-US" sz="2000" b="1">
                <a:latin typeface="Maiandra GD"/>
              </a:rPr>
              <a:t>”</a:t>
            </a:r>
          </a:p>
          <a:p>
            <a:pPr>
              <a:buClr>
                <a:srgbClr val="FF0000"/>
              </a:buClr>
              <a:buFont typeface="Wingdings" panose="05000000000000000000" pitchFamily="2" charset="2"/>
              <a:buChar char="v"/>
            </a:pPr>
            <a:r>
              <a:rPr lang="en-US" sz="2000">
                <a:latin typeface="Maiandra GD"/>
              </a:rPr>
              <a:t>Charles Darwin</a:t>
            </a:r>
            <a:endParaRPr lang="en-US" sz="2000" b="1">
              <a:latin typeface="Maiandra GD"/>
            </a:endParaRPr>
          </a:p>
          <a:p>
            <a:pPr>
              <a:buClr>
                <a:srgbClr val="FF0000"/>
              </a:buClr>
              <a:buFont typeface="Wingdings" panose="05000000000000000000" pitchFamily="2" charset="2"/>
              <a:buChar char="v"/>
            </a:pPr>
            <a:r>
              <a:rPr lang="en-US" sz="2000">
                <a:latin typeface="Maiandra GD"/>
              </a:rPr>
              <a:t>George Lucas</a:t>
            </a:r>
            <a:endParaRPr lang="en-US" sz="2000" b="1">
              <a:latin typeface="Maiandra GD"/>
            </a:endParaRPr>
          </a:p>
        </p:txBody>
      </p:sp>
      <p:sp>
        <p:nvSpPr>
          <p:cNvPr id="4" name="Content Placeholder 3"/>
          <p:cNvSpPr>
            <a:spLocks noGrp="1"/>
          </p:cNvSpPr>
          <p:nvPr>
            <p:ph sz="half" idx="2"/>
          </p:nvPr>
        </p:nvSpPr>
        <p:spPr>
          <a:xfrm>
            <a:off x="3491880" y="2188840"/>
            <a:ext cx="5087675" cy="3201234"/>
          </a:xfrm>
        </p:spPr>
        <p:txBody>
          <a:bodyPr>
            <a:noAutofit/>
          </a:bodyPr>
          <a:lstStyle/>
          <a:p>
            <a:pPr>
              <a:buAutoNum type="alphaUcPeriod"/>
            </a:pPr>
            <a:r>
              <a:rPr lang="en-US" sz="2000">
                <a:latin typeface="Maiandra GD"/>
              </a:rPr>
              <a:t>Musical hearing and remembering musical patterns</a:t>
            </a:r>
          </a:p>
          <a:p>
            <a:pPr>
              <a:buAutoNum type="alphaUcPeriod"/>
            </a:pPr>
            <a:r>
              <a:rPr lang="en-US" sz="2000">
                <a:latin typeface="Maiandra GD"/>
              </a:rPr>
              <a:t>Interpersonal: understanding other people</a:t>
            </a:r>
          </a:p>
          <a:p>
            <a:pPr>
              <a:buAutoNum type="alphaUcPeriod"/>
            </a:pPr>
            <a:r>
              <a:rPr lang="en-US" sz="2000">
                <a:latin typeface="Maiandra GD"/>
              </a:rPr>
              <a:t>Mathematical: working with numbers</a:t>
            </a:r>
          </a:p>
          <a:p>
            <a:pPr>
              <a:buAutoNum type="alphaUcPeriod"/>
            </a:pPr>
            <a:r>
              <a:rPr lang="en-US" sz="2000">
                <a:latin typeface="Maiandra GD"/>
              </a:rPr>
              <a:t>Spatial: manipulating objects in space</a:t>
            </a:r>
          </a:p>
          <a:p>
            <a:pPr>
              <a:buAutoNum type="alphaUcPeriod"/>
            </a:pPr>
            <a:r>
              <a:rPr lang="en-US" sz="2000">
                <a:latin typeface="Maiandra GD"/>
              </a:rPr>
              <a:t>Bodily-Kinesthetic: using your body</a:t>
            </a:r>
          </a:p>
          <a:p>
            <a:pPr>
              <a:buAutoNum type="alphaUcPeriod"/>
            </a:pPr>
            <a:r>
              <a:rPr lang="en-US" sz="2000">
                <a:latin typeface="Maiandra GD"/>
              </a:rPr>
              <a:t>Linguistic: using language</a:t>
            </a:r>
          </a:p>
          <a:p>
            <a:pPr>
              <a:buAutoNum type="alphaUcPeriod"/>
            </a:pPr>
            <a:r>
              <a:rPr lang="en-US" sz="2000">
                <a:latin typeface="Maiandra GD"/>
              </a:rPr>
              <a:t>Intrapersonal: understanding yourself</a:t>
            </a:r>
          </a:p>
          <a:p>
            <a:pPr>
              <a:buAutoNum type="alphaUcPeriod"/>
            </a:pPr>
            <a:r>
              <a:rPr lang="en-US" sz="2000">
                <a:latin typeface="Maiandra GD"/>
              </a:rPr>
              <a:t>Naturalist: understanding the environment</a:t>
            </a:r>
          </a:p>
          <a:p>
            <a:pPr>
              <a:buAutoNum type="alphaUcPeriod"/>
            </a:pPr>
            <a:r>
              <a:rPr lang="en-US" sz="2000">
                <a:latin typeface="Maiandra GD"/>
              </a:rPr>
              <a:t>Existential: pondering the meaning of life and our place in the universe.</a:t>
            </a:r>
          </a:p>
        </p:txBody>
      </p:sp>
    </p:spTree>
    <p:extLst>
      <p:ext uri="{BB962C8B-B14F-4D97-AF65-F5344CB8AC3E}">
        <p14:creationId xmlns:p14="http://schemas.microsoft.com/office/powerpoint/2010/main" val="205330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1066800"/>
            <a:ext cx="7416800" cy="508000"/>
          </a:xfrm>
        </p:spPr>
        <p:txBody>
          <a:bodyPr/>
          <a:lstStyle/>
          <a:p>
            <a:pPr algn="ctr">
              <a:defRPr/>
            </a:pPr>
            <a:r>
              <a:rPr lang="en-US" dirty="0"/>
              <a:t>Keys to Success:</a:t>
            </a:r>
            <a:br>
              <a:rPr lang="en-US" dirty="0"/>
            </a:br>
            <a:r>
              <a:rPr lang="en-US" dirty="0"/>
              <a:t>Persistence and Grit</a:t>
            </a:r>
          </a:p>
        </p:txBody>
      </p:sp>
      <p:graphicFrame>
        <p:nvGraphicFramePr>
          <p:cNvPr id="48131" name="Object 3" descr="Graphic of a padlock with a key" title="Padlock with Key"/>
          <p:cNvGraphicFramePr>
            <a:graphicFrameLocks noChangeAspect="1"/>
          </p:cNvGraphicFramePr>
          <p:nvPr/>
        </p:nvGraphicFramePr>
        <p:xfrm>
          <a:off x="2286000" y="2133600"/>
          <a:ext cx="3170238" cy="3230563"/>
        </p:xfrm>
        <a:graphic>
          <a:graphicData uri="http://schemas.openxmlformats.org/presentationml/2006/ole">
            <mc:AlternateContent xmlns:mc="http://schemas.openxmlformats.org/markup-compatibility/2006">
              <mc:Choice xmlns:v="urn:schemas-microsoft-com:vml" Requires="v">
                <p:oleObj name="Clip" r:id="rId2" imgW="1852943" imgH="1887648" progId="MS_ClipArt_Gallery.2">
                  <p:embed/>
                </p:oleObj>
              </mc:Choice>
              <mc:Fallback>
                <p:oleObj name="Clip" r:id="rId2" imgW="1852943" imgH="1887648" progId="MS_ClipArt_Gallery.2">
                  <p:embed/>
                  <p:pic>
                    <p:nvPicPr>
                      <p:cNvPr id="48131" name="Object 3" descr="Graphic of a padlock with a key" title="Padlock with 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33600"/>
                        <a:ext cx="3170238" cy="323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AC56D-C397-43AE-B69C-725994A898ED}"/>
              </a:ext>
            </a:extLst>
          </p:cNvPr>
          <p:cNvSpPr>
            <a:spLocks noGrp="1"/>
          </p:cNvSpPr>
          <p:nvPr>
            <p:ph type="title"/>
          </p:nvPr>
        </p:nvSpPr>
        <p:spPr>
          <a:xfrm>
            <a:off x="1547813" y="1789313"/>
            <a:ext cx="6408737" cy="508000"/>
          </a:xfrm>
        </p:spPr>
        <p:txBody>
          <a:bodyPr/>
          <a:lstStyle/>
          <a:p>
            <a:r>
              <a:rPr lang="en-US" dirty="0"/>
              <a:t>Key Ideas</a:t>
            </a:r>
          </a:p>
        </p:txBody>
      </p:sp>
      <p:sp>
        <p:nvSpPr>
          <p:cNvPr id="3" name="Content Placeholder 2">
            <a:extLst>
              <a:ext uri="{FF2B5EF4-FFF2-40B4-BE49-F238E27FC236}">
                <a16:creationId xmlns:a16="http://schemas.microsoft.com/office/drawing/2014/main" id="{81ECBAC5-F42B-470E-89D8-D6A85D7E2EC2}"/>
              </a:ext>
            </a:extLst>
          </p:cNvPr>
          <p:cNvSpPr>
            <a:spLocks noGrp="1"/>
          </p:cNvSpPr>
          <p:nvPr>
            <p:ph idx="1"/>
          </p:nvPr>
        </p:nvSpPr>
        <p:spPr>
          <a:xfrm>
            <a:off x="1547813" y="2694882"/>
            <a:ext cx="6481763" cy="2605087"/>
          </a:xfrm>
        </p:spPr>
        <p:txBody>
          <a:bodyPr/>
          <a:lstStyle/>
          <a:p>
            <a:r>
              <a:rPr lang="en-US" dirty="0"/>
              <a:t>Aptitude does not guarantee success.</a:t>
            </a:r>
          </a:p>
          <a:p>
            <a:r>
              <a:rPr lang="en-US" dirty="0"/>
              <a:t>Persistence and grit are more important. </a:t>
            </a:r>
          </a:p>
        </p:txBody>
      </p:sp>
    </p:spTree>
    <p:extLst>
      <p:ext uri="{BB962C8B-B14F-4D97-AF65-F5344CB8AC3E}">
        <p14:creationId xmlns:p14="http://schemas.microsoft.com/office/powerpoint/2010/main" val="124011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What is grit?">
            <a:extLst>
              <a:ext uri="{FF2B5EF4-FFF2-40B4-BE49-F238E27FC236}">
                <a16:creationId xmlns:a16="http://schemas.microsoft.com/office/drawing/2014/main" id="{D11A7950-41CA-4443-9B5E-BFFBFE0F3EF2}"/>
              </a:ext>
            </a:extLst>
          </p:cNvPr>
          <p:cNvSpPr>
            <a:spLocks noGrp="1"/>
          </p:cNvSpPr>
          <p:nvPr>
            <p:ph type="title"/>
          </p:nvPr>
        </p:nvSpPr>
        <p:spPr/>
        <p:txBody>
          <a:bodyPr>
            <a:normAutofit/>
          </a:bodyPr>
          <a:lstStyle/>
          <a:p>
            <a:pPr algn="ctr"/>
            <a:r>
              <a:rPr lang="en-US" dirty="0"/>
              <a:t>What is grit?</a:t>
            </a:r>
          </a:p>
        </p:txBody>
      </p:sp>
      <p:graphicFrame>
        <p:nvGraphicFramePr>
          <p:cNvPr id="5" name="Content Placeholder 2" descr="Grit is a combination of perseverance and passion. It is a &quot;never give up&quot; attitude. ">
            <a:extLst>
              <a:ext uri="{FF2B5EF4-FFF2-40B4-BE49-F238E27FC236}">
                <a16:creationId xmlns:a16="http://schemas.microsoft.com/office/drawing/2014/main" id="{FFE7433B-B09A-4FD1-BF35-8838A5447949}"/>
              </a:ext>
            </a:extLst>
          </p:cNvPr>
          <p:cNvGraphicFramePr>
            <a:graphicFrameLocks noGrp="1"/>
          </p:cNvGraphicFramePr>
          <p:nvPr>
            <p:ph sz="half" idx="2"/>
            <p:extLst>
              <p:ext uri="{D42A27DB-BD31-4B8C-83A1-F6EECF244321}">
                <p14:modId xmlns:p14="http://schemas.microsoft.com/office/powerpoint/2010/main" val="4075982608"/>
              </p:ext>
            </p:extLst>
          </p:nvPr>
        </p:nvGraphicFramePr>
        <p:xfrm>
          <a:off x="1078636" y="1278230"/>
          <a:ext cx="7142085" cy="4119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390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D9EB-810D-443D-80FF-264377AA0481}"/>
              </a:ext>
            </a:extLst>
          </p:cNvPr>
          <p:cNvSpPr>
            <a:spLocks noGrp="1"/>
          </p:cNvSpPr>
          <p:nvPr>
            <p:ph type="title"/>
          </p:nvPr>
        </p:nvSpPr>
        <p:spPr>
          <a:xfrm>
            <a:off x="1263727" y="2064521"/>
            <a:ext cx="6408737" cy="508000"/>
          </a:xfrm>
        </p:spPr>
        <p:txBody>
          <a:bodyPr>
            <a:normAutofit fontScale="90000"/>
          </a:bodyPr>
          <a:lstStyle/>
          <a:p>
            <a:pPr algn="ctr"/>
            <a:r>
              <a:rPr lang="en-US" dirty="0"/>
              <a:t>How do famous people achieve excellence?</a:t>
            </a:r>
          </a:p>
        </p:txBody>
      </p:sp>
      <p:sp>
        <p:nvSpPr>
          <p:cNvPr id="3" name="Content Placeholder 2">
            <a:extLst>
              <a:ext uri="{FF2B5EF4-FFF2-40B4-BE49-F238E27FC236}">
                <a16:creationId xmlns:a16="http://schemas.microsoft.com/office/drawing/2014/main" id="{3C7532A0-5C9E-44E1-9E66-5A7872D1106B}"/>
              </a:ext>
            </a:extLst>
          </p:cNvPr>
          <p:cNvSpPr>
            <a:spLocks noGrp="1"/>
          </p:cNvSpPr>
          <p:nvPr>
            <p:ph idx="1"/>
          </p:nvPr>
        </p:nvSpPr>
        <p:spPr>
          <a:xfrm>
            <a:off x="1448154" y="3182684"/>
            <a:ext cx="6481763" cy="2205592"/>
          </a:xfrm>
        </p:spPr>
        <p:txBody>
          <a:bodyPr>
            <a:normAutofit/>
          </a:bodyPr>
          <a:lstStyle/>
          <a:p>
            <a:r>
              <a:rPr lang="en-US" sz="2000" dirty="0"/>
              <a:t>NBA superstar</a:t>
            </a:r>
          </a:p>
          <a:p>
            <a:r>
              <a:rPr lang="en-US" sz="2000" dirty="0"/>
              <a:t>Pro football player</a:t>
            </a:r>
          </a:p>
          <a:p>
            <a:r>
              <a:rPr lang="en-US" sz="2000" dirty="0"/>
              <a:t>Gold medalist gymnast</a:t>
            </a:r>
          </a:p>
          <a:p>
            <a:r>
              <a:rPr lang="en-US" sz="2000" dirty="0"/>
              <a:t>Famous violinist</a:t>
            </a:r>
          </a:p>
        </p:txBody>
      </p:sp>
    </p:spTree>
    <p:extLst>
      <p:ext uri="{BB962C8B-B14F-4D97-AF65-F5344CB8AC3E}">
        <p14:creationId xmlns:p14="http://schemas.microsoft.com/office/powerpoint/2010/main" val="226036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A676-AA53-493F-82CA-814CD6582CD6}"/>
              </a:ext>
            </a:extLst>
          </p:cNvPr>
          <p:cNvSpPr>
            <a:spLocks noGrp="1"/>
          </p:cNvSpPr>
          <p:nvPr>
            <p:ph type="title"/>
          </p:nvPr>
        </p:nvSpPr>
        <p:spPr>
          <a:xfrm>
            <a:off x="1627712" y="1354307"/>
            <a:ext cx="6408737" cy="508000"/>
          </a:xfrm>
        </p:spPr>
        <p:txBody>
          <a:bodyPr>
            <a:normAutofit fontScale="90000"/>
          </a:bodyPr>
          <a:lstStyle/>
          <a:p>
            <a:r>
              <a:rPr lang="en-US" b="1" dirty="0"/>
              <a:t>The key is effortful training</a:t>
            </a:r>
          </a:p>
        </p:txBody>
      </p:sp>
      <p:sp>
        <p:nvSpPr>
          <p:cNvPr id="3" name="Content Placeholder 2">
            <a:extLst>
              <a:ext uri="{FF2B5EF4-FFF2-40B4-BE49-F238E27FC236}">
                <a16:creationId xmlns:a16="http://schemas.microsoft.com/office/drawing/2014/main" id="{C1F89CC4-E30D-4518-AC7E-7BD8F36D9BC9}"/>
              </a:ext>
            </a:extLst>
          </p:cNvPr>
          <p:cNvSpPr>
            <a:spLocks noGrp="1"/>
          </p:cNvSpPr>
          <p:nvPr>
            <p:ph idx="1"/>
          </p:nvPr>
        </p:nvSpPr>
        <p:spPr>
          <a:xfrm>
            <a:off x="1547813" y="2281561"/>
            <a:ext cx="6832707" cy="2157275"/>
          </a:xfrm>
        </p:spPr>
        <p:txBody>
          <a:bodyPr>
            <a:normAutofit/>
          </a:bodyPr>
          <a:lstStyle/>
          <a:p>
            <a:r>
              <a:rPr lang="en-US" sz="3200" dirty="0"/>
              <a:t>Practice until the performance becomes a habit.</a:t>
            </a:r>
          </a:p>
          <a:p>
            <a:r>
              <a:rPr lang="en-US" sz="3200" dirty="0"/>
              <a:t>It takes 10,000 hours to learn a complex skill. </a:t>
            </a:r>
          </a:p>
        </p:txBody>
      </p:sp>
    </p:spTree>
    <p:extLst>
      <p:ext uri="{BB962C8B-B14F-4D97-AF65-F5344CB8AC3E}">
        <p14:creationId xmlns:p14="http://schemas.microsoft.com/office/powerpoint/2010/main" val="114485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63406B7-3F02-4150-B715-AB879698E660}"/>
              </a:ext>
            </a:extLst>
          </p:cNvPr>
          <p:cNvSpPr>
            <a:spLocks noGrp="1"/>
          </p:cNvSpPr>
          <p:nvPr>
            <p:ph type="title"/>
          </p:nvPr>
        </p:nvSpPr>
        <p:spPr>
          <a:xfrm>
            <a:off x="505315" y="643467"/>
            <a:ext cx="3152284" cy="1375608"/>
          </a:xfrm>
        </p:spPr>
        <p:txBody>
          <a:bodyPr anchor="ctr">
            <a:normAutofit/>
          </a:bodyPr>
          <a:lstStyle/>
          <a:p>
            <a:r>
              <a:rPr lang="en-US">
                <a:solidFill>
                  <a:schemeClr val="bg1"/>
                </a:solidFill>
              </a:rPr>
              <a:t>How to develop grit</a:t>
            </a:r>
          </a:p>
        </p:txBody>
      </p:sp>
      <p:sp>
        <p:nvSpPr>
          <p:cNvPr id="3" name="Content Placeholder 2">
            <a:extLst>
              <a:ext uri="{FF2B5EF4-FFF2-40B4-BE49-F238E27FC236}">
                <a16:creationId xmlns:a16="http://schemas.microsoft.com/office/drawing/2014/main" id="{D48596F7-A520-409D-8FDC-2A4591328EC5}"/>
              </a:ext>
            </a:extLst>
          </p:cNvPr>
          <p:cNvSpPr>
            <a:spLocks noGrp="1"/>
          </p:cNvSpPr>
          <p:nvPr>
            <p:ph idx="1"/>
          </p:nvPr>
        </p:nvSpPr>
        <p:spPr>
          <a:xfrm>
            <a:off x="505315" y="2160590"/>
            <a:ext cx="3495094" cy="3858470"/>
          </a:xfrm>
        </p:spPr>
        <p:txBody>
          <a:bodyPr>
            <a:normAutofit/>
          </a:bodyPr>
          <a:lstStyle/>
          <a:p>
            <a:r>
              <a:rPr lang="en-US" sz="2800" dirty="0">
                <a:solidFill>
                  <a:schemeClr val="bg1"/>
                </a:solidFill>
              </a:rPr>
              <a:t>Find interest.</a:t>
            </a:r>
          </a:p>
          <a:p>
            <a:r>
              <a:rPr lang="en-US" sz="2800" dirty="0">
                <a:solidFill>
                  <a:schemeClr val="bg1"/>
                </a:solidFill>
              </a:rPr>
              <a:t>Invest your time in practice.</a:t>
            </a:r>
          </a:p>
          <a:p>
            <a:r>
              <a:rPr lang="en-US" sz="2800" dirty="0">
                <a:solidFill>
                  <a:schemeClr val="bg1"/>
                </a:solidFill>
              </a:rPr>
              <a:t>Find your purpose.</a:t>
            </a:r>
            <a:r>
              <a:rPr lang="en-US" sz="2000" dirty="0">
                <a:solidFill>
                  <a:schemeClr val="bg1"/>
                </a:solidFill>
              </a:rPr>
              <a:t> </a:t>
            </a:r>
          </a:p>
        </p:txBody>
      </p:sp>
      <p:pic>
        <p:nvPicPr>
          <p:cNvPr id="7" name="Graphic 6" descr="Hourglass">
            <a:extLst>
              <a:ext uri="{FF2B5EF4-FFF2-40B4-BE49-F238E27FC236}">
                <a16:creationId xmlns:a16="http://schemas.microsoft.com/office/drawing/2014/main" id="{83B8F56E-5130-4DC9-9B66-502350F739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493930"/>
            <a:ext cx="3857625" cy="3857625"/>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64799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ext&#10;&#10;The title is &amp;#34;Multiple Intelligences.&amp;#34;"/>
          <p:cNvPicPr>
            <a:picLocks noChangeAspect="1" noChangeArrowheads="1"/>
          </p:cNvPicPr>
          <p:nvPr/>
        </p:nvPicPr>
        <p:blipFill>
          <a:blip r:embed="rId2"/>
          <a:srcRect/>
          <a:stretch>
            <a:fillRect/>
          </a:stretch>
        </p:blipFill>
        <p:spPr bwMode="auto">
          <a:xfrm>
            <a:off x="861514" y="1751698"/>
            <a:ext cx="7305169" cy="32096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0B03B9-D42E-48F3-B166-F1FDC1BF0568}"/>
              </a:ext>
            </a:extLst>
          </p:cNvPr>
          <p:cNvSpPr>
            <a:spLocks noGrp="1"/>
          </p:cNvSpPr>
          <p:nvPr>
            <p:ph type="title" idx="4294967295"/>
          </p:nvPr>
        </p:nvSpPr>
        <p:spPr>
          <a:xfrm>
            <a:off x="1547813" y="-508000"/>
            <a:ext cx="6408737" cy="508000"/>
          </a:xfrm>
        </p:spPr>
        <p:txBody>
          <a:bodyPr vert="horz" wrap="square" lIns="91440" tIns="45720" rIns="91440" bIns="45720" numCol="1" anchor="b" anchorCtr="0" compatLnSpc="1">
            <a:prstTxWarp prst="textNoShape">
              <a:avLst/>
            </a:prstTxWarp>
          </a:bodyPr>
          <a:lstStyle/>
          <a:p>
            <a:r>
              <a:rPr lang="en-US" dirty="0"/>
              <a:t>Multiple Intelligences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691680" y="1196752"/>
            <a:ext cx="6408737" cy="508000"/>
          </a:xfrm>
        </p:spPr>
        <p:txBody>
          <a:bodyPr/>
          <a:lstStyle/>
          <a:p>
            <a:pPr>
              <a:defRPr/>
            </a:pPr>
            <a:r>
              <a:rPr lang="en-US"/>
              <a:t>Multiple Intelligences</a:t>
            </a:r>
          </a:p>
        </p:txBody>
      </p:sp>
      <p:sp>
        <p:nvSpPr>
          <p:cNvPr id="115715" name="Rectangle 3"/>
          <p:cNvSpPr>
            <a:spLocks noGrp="1" noChangeArrowheads="1"/>
          </p:cNvSpPr>
          <p:nvPr>
            <p:ph type="body" idx="1"/>
          </p:nvPr>
        </p:nvSpPr>
        <p:spPr>
          <a:xfrm>
            <a:off x="1619672" y="1916832"/>
            <a:ext cx="6481763" cy="4752975"/>
          </a:xfrm>
        </p:spPr>
        <p:txBody>
          <a:bodyPr/>
          <a:lstStyle/>
          <a:p>
            <a:pPr>
              <a:defRPr/>
            </a:pPr>
            <a:r>
              <a:rPr lang="en-US"/>
              <a:t>Developed by Howard Gardner</a:t>
            </a:r>
          </a:p>
          <a:p>
            <a:pPr>
              <a:defRPr/>
            </a:pPr>
            <a:r>
              <a:rPr lang="en-US"/>
              <a:t>Defined as the human ability to solve problems or design or compose things valued in at least one culture  </a:t>
            </a:r>
          </a:p>
          <a:p>
            <a:pPr>
              <a:defRPr/>
            </a:pPr>
            <a:r>
              <a:rPr lang="en-US"/>
              <a:t>Broadens the scope of human potential   </a:t>
            </a:r>
          </a:p>
        </p:txBody>
      </p:sp>
    </p:spTree>
  </p:cSld>
  <p:clrMapOvr>
    <a:masterClrMapping/>
  </p:clrMapOvr>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TotalTime>
  <Words>770</Words>
  <Application>Microsoft Office PowerPoint</Application>
  <PresentationFormat>On-screen Show (4:3)</PresentationFormat>
  <Paragraphs>262</Paragraphs>
  <Slides>33</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3" baseType="lpstr">
      <vt:lpstr>Albertus Medium</vt:lpstr>
      <vt:lpstr>Arial</vt:lpstr>
      <vt:lpstr>Maiandra GD</vt:lpstr>
      <vt:lpstr>Tahoma</vt:lpstr>
      <vt:lpstr>Trebuchet MS</vt:lpstr>
      <vt:lpstr>Wingdings</vt:lpstr>
      <vt:lpstr>Wingdings 3</vt:lpstr>
      <vt:lpstr>template</vt:lpstr>
      <vt:lpstr>Facet</vt:lpstr>
      <vt:lpstr>Clip</vt:lpstr>
      <vt:lpstr>Exploring Multiple Intelligences</vt:lpstr>
      <vt:lpstr>Intelligence Your Mindset Makes a Difference</vt:lpstr>
      <vt:lpstr>Grit</vt:lpstr>
      <vt:lpstr>What is grit?</vt:lpstr>
      <vt:lpstr>How do famous people achieve excellence?</vt:lpstr>
      <vt:lpstr>The key is effortful training</vt:lpstr>
      <vt:lpstr>How to develop grit</vt:lpstr>
      <vt:lpstr>Multiple Intelligences</vt:lpstr>
      <vt:lpstr>Multiple Intelligences</vt:lpstr>
      <vt:lpstr>Examples: Multiple Intelligences</vt:lpstr>
      <vt:lpstr>Three Factors</vt:lpstr>
      <vt:lpstr>Life History</vt:lpstr>
      <vt:lpstr>Your textbook provides an opportunity to explore your multiple intelligences.  Use the access code to take the TruTalent Intelligences assessment. The assessments are integrated into the online version of the textbook. </vt:lpstr>
      <vt:lpstr>Choose Your Career with Multiple Intelligence in Mind</vt:lpstr>
      <vt:lpstr>Build on Your Strengths</vt:lpstr>
      <vt:lpstr>Build on Your Strengths</vt:lpstr>
      <vt:lpstr>Build on Your Strengths</vt:lpstr>
      <vt:lpstr>Build on Your Strengths</vt:lpstr>
      <vt:lpstr>Build on Your Strengths</vt:lpstr>
      <vt:lpstr>Build on Your Strengths</vt:lpstr>
      <vt:lpstr>Build on Your Strengths</vt:lpstr>
      <vt:lpstr>Build on Your Strengths</vt:lpstr>
      <vt:lpstr>Build on Your Strengths</vt:lpstr>
      <vt:lpstr>Emotional Intelligence</vt:lpstr>
      <vt:lpstr>Emotional Intelligence</vt:lpstr>
      <vt:lpstr>Emotional Intelligence</vt:lpstr>
      <vt:lpstr>Emotional Intelligence</vt:lpstr>
      <vt:lpstr>How Can You Develop Emotional Intelligence?</vt:lpstr>
      <vt:lpstr>Developing Emotional Intelligence</vt:lpstr>
      <vt:lpstr>These intelligences work together in complex ways to make us unique individuals.</vt:lpstr>
      <vt:lpstr>           Multiple Intelligences Matching Quiz</vt:lpstr>
      <vt:lpstr>Keys to Success: Persistence and Grit</vt:lpstr>
      <vt:lpstr>Key Ideas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Marsha Fralick</cp:lastModifiedBy>
  <cp:revision>2</cp:revision>
  <dcterms:created xsi:type="dcterms:W3CDTF">2006-06-13T13:03:30Z</dcterms:created>
  <dcterms:modified xsi:type="dcterms:W3CDTF">2024-12-19T22:38:15Z</dcterms:modified>
</cp:coreProperties>
</file>